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7" r:id="rId2"/>
    <p:sldId id="261" r:id="rId3"/>
    <p:sldId id="260" r:id="rId4"/>
    <p:sldId id="265" r:id="rId5"/>
    <p:sldId id="267" r:id="rId6"/>
    <p:sldId id="285" r:id="rId7"/>
    <p:sldId id="268" r:id="rId8"/>
    <p:sldId id="271" r:id="rId9"/>
    <p:sldId id="273" r:id="rId10"/>
    <p:sldId id="262" r:id="rId11"/>
    <p:sldId id="274" r:id="rId12"/>
    <p:sldId id="277" r:id="rId13"/>
    <p:sldId id="286" r:id="rId14"/>
    <p:sldId id="287" r:id="rId15"/>
    <p:sldId id="288" r:id="rId16"/>
    <p:sldId id="289" r:id="rId17"/>
    <p:sldId id="291" r:id="rId18"/>
    <p:sldId id="297" r:id="rId19"/>
    <p:sldId id="294" r:id="rId20"/>
    <p:sldId id="295" r:id="rId21"/>
    <p:sldId id="298" r:id="rId22"/>
    <p:sldId id="299" r:id="rId23"/>
    <p:sldId id="308" r:id="rId24"/>
    <p:sldId id="309" r:id="rId25"/>
    <p:sldId id="314" r:id="rId26"/>
    <p:sldId id="263" r:id="rId27"/>
    <p:sldId id="305" r:id="rId28"/>
    <p:sldId id="302" r:id="rId29"/>
    <p:sldId id="313" r:id="rId30"/>
    <p:sldId id="303" r:id="rId31"/>
    <p:sldId id="304" r:id="rId32"/>
    <p:sldId id="307" r:id="rId33"/>
    <p:sldId id="300" r:id="rId34"/>
    <p:sldId id="310" r:id="rId35"/>
    <p:sldId id="315" r:id="rId36"/>
    <p:sldId id="264" r:id="rId37"/>
    <p:sldId id="306" r:id="rId38"/>
    <p:sldId id="292" r:id="rId39"/>
    <p:sldId id="293" r:id="rId40"/>
    <p:sldId id="312" r:id="rId41"/>
    <p:sldId id="311" r:id="rId42"/>
    <p:sldId id="316" r:id="rId43"/>
    <p:sldId id="317" r:id="rId44"/>
    <p:sldId id="318" r:id="rId45"/>
    <p:sldId id="269" r:id="rId46"/>
    <p:sldId id="270" r:id="rId47"/>
    <p:sldId id="272" r:id="rId48"/>
    <p:sldId id="278" r:id="rId49"/>
    <p:sldId id="280" r:id="rId50"/>
    <p:sldId id="281" r:id="rId51"/>
    <p:sldId id="284" r:id="rId52"/>
    <p:sldId id="282" r:id="rId53"/>
    <p:sldId id="283" r:id="rId54"/>
    <p:sldId id="25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8675" autoAdjust="0"/>
  </p:normalViewPr>
  <p:slideViewPr>
    <p:cSldViewPr snapToGrid="0">
      <p:cViewPr varScale="1">
        <p:scale>
          <a:sx n="79" d="100"/>
          <a:sy n="79" d="100"/>
        </p:scale>
        <p:origin x="71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2</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7</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9</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9400" y="6398650"/>
            <a:ext cx="2751667" cy="365125"/>
          </a:xfrm>
          <a:noFill/>
        </p:spPr>
        <p:txBody>
          <a:bodyPr/>
          <a:lstStyle>
            <a:lvl1pPr>
              <a:defRPr>
                <a:solidFill>
                  <a:schemeClr val="accent2"/>
                </a:solidFill>
              </a:defRPr>
            </a:lvl1pPr>
          </a:lstStyle>
          <a:p>
            <a:r>
              <a:rPr lang="en-US" dirty="0" smtClean="0"/>
              <a:t>Page </a:t>
            </a:r>
            <a:fld id="{D21BA8AD-7238-4B32-85AB-30D275F60ADD}"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solidFill>
                  <a:schemeClr val="accent2"/>
                </a:solidFill>
              </a:defRPr>
            </a:lvl1pPr>
          </a:lstStyle>
          <a:p>
            <a:r>
              <a:rPr lang="en-US" dirty="0" smtClean="0"/>
              <a:t> Page </a:t>
            </a:r>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hyperlink" Target="https://cdn.sparkfun.com/r/600-600/assets/learn_tutorials/3/3/7/Redbot_Kit-04.jpg" TargetMode="External"/><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hyperlink" Target="https://cdn.sparkfun.com/assets/learn_tutorials/3/3/7/Redbot_Kit-44.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43.jpg" TargetMode="External"/><Relationship Id="rId5" Type="http://schemas.openxmlformats.org/officeDocument/2006/relationships/image" Target="../media/image25.jpeg"/><Relationship Id="rId10" Type="http://schemas.microsoft.com/office/2007/relationships/hdphoto" Target="../media/hdphoto2.wdp"/><Relationship Id="rId4" Type="http://schemas.openxmlformats.org/officeDocument/2006/relationships/hyperlink" Target="https://cdn.sparkfun.com/assets/learn_tutorials/3/3/7/Redbot_Kit-45.jpg" TargetMode="Externa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hyperlink" Target="https://cdn.sparkfun.com/r/600-600/assets/learn_tutorials/3/3/7/Redbot_Kit_Reshoot-01.jpg" TargetMode="External"/><Relationship Id="rId3" Type="http://schemas.openxmlformats.org/officeDocument/2006/relationships/image" Target="../media/image29.jpeg"/><Relationship Id="rId7" Type="http://schemas.openxmlformats.org/officeDocument/2006/relationships/image" Target="../media/image31.jpeg"/><Relationship Id="rId2" Type="http://schemas.openxmlformats.org/officeDocument/2006/relationships/hyperlink" Target="https://cdn.sparkfun.com/assets/learn_tutorials/3/3/7/Redbot_Kit-49.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_Reshoot-02.jpg" TargetMode="External"/><Relationship Id="rId11" Type="http://schemas.openxmlformats.org/officeDocument/2006/relationships/image" Target="../media/image33.jpeg"/><Relationship Id="rId5" Type="http://schemas.openxmlformats.org/officeDocument/2006/relationships/image" Target="../media/image30.jpeg"/><Relationship Id="rId10" Type="http://schemas.microsoft.com/office/2007/relationships/hdphoto" Target="../media/hdphoto3.wdp"/><Relationship Id="rId4" Type="http://schemas.openxmlformats.org/officeDocument/2006/relationships/hyperlink" Target="https://cdn.sparkfun.com/assets/learn_tutorials/3/3/7/Redbot_Kit_Brian_Revisions-08.jpg" TargetMode="External"/><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hyperlink" Target="https://cdn.sparkfun.com/r/600-600/assets/learn_tutorials/3/3/7/Redbot_Kit-05.jpg" TargetMode="External"/><Relationship Id="rId2" Type="http://schemas.openxmlformats.org/officeDocument/2006/relationships/image" Target="../media/image34.jpe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1.png"/><Relationship Id="rId2" Type="http://schemas.openxmlformats.org/officeDocument/2006/relationships/hyperlink" Target="https://cdn.sparkfun.com/assets/learn_tutorials/3/3/7/Redbot_Kit-70.jpg" TargetMode="Externa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40.png"/><Relationship Id="rId4" Type="http://schemas.openxmlformats.org/officeDocument/2006/relationships/hyperlink" Target="https://cdn.sparkfun.com/r/600-600/assets/learn_tutorials/3/3/7/Redbot_Kit-07.jpg"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1.jpeg"/><Relationship Id="rId5" Type="http://schemas.openxmlformats.org/officeDocument/2006/relationships/image" Target="../media/image50.jpeg"/><Relationship Id="rId10"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6.xml"/><Relationship Id="rId4" Type="http://schemas.microsoft.com/office/2007/relationships/hdphoto" Target="../media/hdphoto7.wdp"/></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arduino.cc/en/Main/Software" TargetMode="Externa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oleObject" Target="file:///C:\Users\dmmanzan\Documents\Arduino\NMMakers_FnF_Event\Documents\FnFACE_Placemat.pdf" TargetMode="Externa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https://www.arduino.cc/en/Main/Softwar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Sholar, Alex Fei</a:t>
            </a:r>
            <a:br>
              <a:rPr lang="en-US" sz="1800" dirty="0" smtClean="0"/>
            </a:br>
            <a:r>
              <a:rPr lang="en-US" sz="1800" dirty="0" smtClean="0"/>
              <a:t>Event </a:t>
            </a:r>
            <a:r>
              <a:rPr lang="en-US" sz="1800" dirty="0"/>
              <a:t>sponsored by Intel Global Brand &amp; Reputation Marketing, Melissa Beers </a:t>
            </a:r>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Bottom 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Side Struts</a:t>
            </a:r>
          </a:p>
          <a:p>
            <a:pPr marL="457189" lvl="2" indent="0">
              <a:buNone/>
            </a:pPr>
            <a:r>
              <a:rPr lang="en-US" dirty="0" smtClean="0"/>
              <a:t>	</a:t>
            </a:r>
            <a:r>
              <a:rPr lang="en-US" dirty="0"/>
              <a:t>	</a:t>
            </a:r>
            <a:r>
              <a:rPr lang="en-US" dirty="0" smtClean="0"/>
              <a:t>Battery Holder and Batteries</a:t>
            </a:r>
          </a:p>
          <a:p>
            <a:pPr lvl="2"/>
            <a:r>
              <a:rPr lang="en-US" dirty="0" smtClean="0"/>
              <a:t>Completed Chassis</a:t>
            </a:r>
          </a:p>
          <a:p>
            <a:pPr marL="457189" lvl="2" indent="0">
              <a:buNone/>
            </a:pPr>
            <a:r>
              <a:rPr lang="en-US" dirty="0" smtClean="0"/>
              <a:t>	</a:t>
            </a:r>
            <a:r>
              <a:rPr lang="en-US" dirty="0"/>
              <a:t>	</a:t>
            </a:r>
            <a:r>
              <a:rPr lang="en-US" dirty="0" smtClean="0"/>
              <a:t>Mainboard and Shield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11</a:t>
            </a:fld>
            <a:endParaRPr lang="en-US" dirty="0">
              <a:solidFill>
                <a:prstClr val="white"/>
              </a:solidFill>
            </a:endParaRPr>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568266" y="1604433"/>
            <a:ext cx="3302001" cy="4567767"/>
          </a:xfrm>
        </p:spPr>
        <p:txBody>
          <a:bodyPr/>
          <a:lstStyle/>
          <a:p>
            <a:r>
              <a:rPr lang="en-US" dirty="0"/>
              <a:t>1</a:t>
            </a:r>
            <a:r>
              <a:rPr lang="en-US" dirty="0" smtClean="0"/>
              <a:t>x </a:t>
            </a:r>
            <a:r>
              <a:rPr lang="en-US" dirty="0"/>
              <a:t>Chassis </a:t>
            </a:r>
            <a:r>
              <a:rPr lang="en-US" dirty="0" smtClean="0"/>
              <a:t/>
            </a:r>
            <a:br>
              <a:rPr lang="en-US" dirty="0" smtClean="0"/>
            </a:br>
            <a:r>
              <a:rPr lang="en-US" dirty="0" smtClean="0"/>
              <a:t>Bottom </a:t>
            </a:r>
            <a:r>
              <a:rPr lang="en-US" dirty="0"/>
              <a:t>Plate </a:t>
            </a:r>
            <a:r>
              <a:rPr lang="en-US" dirty="0" smtClean="0"/>
              <a:t>(C)</a:t>
            </a:r>
          </a:p>
          <a:p>
            <a:endParaRPr lang="en-US" dirty="0" smtClean="0"/>
          </a:p>
          <a:p>
            <a:endParaRPr lang="en-US" dirty="0"/>
          </a:p>
          <a:p>
            <a:endParaRPr lang="en-US" dirty="0"/>
          </a:p>
          <a:p>
            <a:r>
              <a:rPr lang="en-US" dirty="0"/>
              <a:t>2</a:t>
            </a:r>
            <a:r>
              <a:rPr lang="en-US" dirty="0" smtClean="0"/>
              <a:t>x Encoder Mount w/Hall Effect Transistor </a:t>
            </a:r>
            <a:br>
              <a:rPr lang="en-US" dirty="0" smtClean="0"/>
            </a:br>
            <a:r>
              <a:rPr lang="en-US" dirty="0" smtClean="0"/>
              <a:t>Left and Right (D)</a:t>
            </a:r>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7555229" cy="5303444"/>
          </a:xfrm>
        </p:spPr>
        <p:txBody>
          <a:bodyPr>
            <a:normAutofit fontScale="92500" lnSpcReduction="10000"/>
          </a:bodyPr>
          <a:lstStyle/>
          <a:p>
            <a:r>
              <a:rPr lang="en-US" dirty="0" smtClean="0"/>
              <a:t>Attach Encoders to chassis</a:t>
            </a:r>
          </a:p>
          <a:p>
            <a:r>
              <a:rPr lang="en-US" dirty="0" smtClean="0"/>
              <a:t>Snap </a:t>
            </a:r>
            <a:r>
              <a:rPr lang="en-US" dirty="0"/>
              <a:t>the assembled </a:t>
            </a:r>
            <a:r>
              <a:rPr lang="en-US" dirty="0"/>
              <a:t>E</a:t>
            </a:r>
            <a:r>
              <a:rPr lang="en-US" dirty="0" smtClean="0"/>
              <a:t>ncoder </a:t>
            </a:r>
            <a:r>
              <a:rPr lang="en-US" dirty="0"/>
              <a:t>M</a:t>
            </a:r>
            <a:r>
              <a:rPr lang="en-US" dirty="0" smtClean="0"/>
              <a:t>ounts (D) </a:t>
            </a:r>
            <a:r>
              <a:rPr lang="en-US" dirty="0"/>
              <a:t>into the </a:t>
            </a:r>
            <a:r>
              <a:rPr lang="en-US" dirty="0" smtClean="0"/>
              <a:t>back </a:t>
            </a:r>
            <a:br>
              <a:rPr lang="en-US" dirty="0" smtClean="0"/>
            </a:br>
            <a:r>
              <a:rPr lang="en-US" dirty="0" smtClean="0"/>
              <a:t>left and right vertical slots </a:t>
            </a:r>
            <a:r>
              <a:rPr lang="en-US" dirty="0"/>
              <a:t>of the </a:t>
            </a:r>
            <a:r>
              <a:rPr lang="en-US" dirty="0" smtClean="0"/>
              <a:t>Chassis Bottom Plate (C).</a:t>
            </a:r>
            <a:endParaRPr lang="en-US" dirty="0"/>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a:t>
            </a:r>
            <a:r>
              <a:rPr lang="en-US" dirty="0" smtClean="0"/>
              <a:t>be oriented </a:t>
            </a:r>
            <a:r>
              <a:rPr lang="en-US" dirty="0" smtClean="0"/>
              <a:t>to the </a:t>
            </a:r>
            <a:r>
              <a:rPr lang="en-US" dirty="0" smtClean="0"/>
              <a:t>center of </a:t>
            </a:r>
            <a:r>
              <a:rPr lang="en-US" dirty="0" smtClean="0"/>
              <a:t>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pic>
        <p:nvPicPr>
          <p:cNvPr id="17" name="Picture 16" descr="Hall effect sensors on chassis">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857499" y="2330411"/>
            <a:ext cx="4269921" cy="3025360"/>
          </a:xfrm>
          <a:prstGeom prst="rect">
            <a:avLst/>
          </a:prstGeom>
          <a:noFill/>
          <a:ln>
            <a:noFill/>
          </a:ln>
        </p:spPr>
      </p:pic>
      <p:pic>
        <p:nvPicPr>
          <p:cNvPr id="9" name="Picture 8"/>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8686800" y="2330411"/>
            <a:ext cx="1647825" cy="1838325"/>
          </a:xfrm>
          <a:prstGeom prst="rect">
            <a:avLst/>
          </a:prstGeom>
        </p:spPr>
      </p:pic>
      <p:pic>
        <p:nvPicPr>
          <p:cNvPr id="10" name="Picture 9"/>
          <p:cNvPicPr/>
          <p:nvPr/>
        </p:nvPicPr>
        <p:blipFill>
          <a:blip r:embed="rId6">
            <a:extLst>
              <a:ext uri="{28A0092B-C50C-407E-A947-70E740481C1C}">
                <a14:useLocalDpi xmlns:a14="http://schemas.microsoft.com/office/drawing/2010/main"/>
              </a:ext>
            </a:extLst>
          </a:blip>
          <a:stretch>
            <a:fillRect/>
          </a:stretch>
        </p:blipFill>
        <p:spPr>
          <a:xfrm>
            <a:off x="8686800" y="5309870"/>
            <a:ext cx="2783205" cy="1548130"/>
          </a:xfrm>
          <a:prstGeom prst="rect">
            <a:avLst/>
          </a:prstGeom>
        </p:spPr>
      </p:pic>
    </p:spTree>
    <p:extLst>
      <p:ext uri="{BB962C8B-B14F-4D97-AF65-F5344CB8AC3E}">
        <p14:creationId xmlns:p14="http://schemas.microsoft.com/office/powerpoint/2010/main" val="1400333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239001" y="1604433"/>
            <a:ext cx="4339168" cy="4567767"/>
          </a:xfrm>
        </p:spPr>
        <p:txBody>
          <a:bodyPr/>
          <a:lstStyle/>
          <a:p>
            <a:r>
              <a:rPr lang="en-US" dirty="0" smtClean="0"/>
              <a:t>2x DC Motors w</a:t>
            </a:r>
            <a:r>
              <a:rPr lang="en-US" dirty="0"/>
              <a:t>/ Rear Mounts </a:t>
            </a:r>
            <a:r>
              <a:rPr lang="en-US" dirty="0" smtClean="0"/>
              <a:t>and Encoder Magnets (E)</a:t>
            </a:r>
          </a:p>
          <a:p>
            <a:endParaRPr lang="en-US" dirty="0" smtClean="0"/>
          </a:p>
          <a:p>
            <a:endParaRPr lang="en-US" dirty="0" smtClean="0"/>
          </a:p>
          <a:p>
            <a:endParaRPr lang="en-US" dirty="0" smtClean="0"/>
          </a:p>
          <a:p>
            <a:r>
              <a:rPr lang="en-US" dirty="0" smtClean="0"/>
              <a:t>2x Front Motor </a:t>
            </a:r>
            <a:r>
              <a:rPr lang="en-US" dirty="0"/>
              <a:t>Mounts </a:t>
            </a:r>
            <a:r>
              <a:rPr lang="en-US" dirty="0" smtClean="0"/>
              <a:t>(F)</a:t>
            </a:r>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a:t>
            </a:r>
            <a:r>
              <a:rPr lang="en-US" dirty="0" smtClean="0"/>
              <a:t>(F) </a:t>
            </a:r>
            <a:r>
              <a:rPr lang="en-US" dirty="0"/>
              <a:t>onto the protruding eyelet on the front of a Motor </a:t>
            </a:r>
            <a:r>
              <a:rPr lang="en-US" dirty="0" smtClean="0"/>
              <a:t>(E).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pic>
        <p:nvPicPr>
          <p:cNvPr id="11" name="Picture 10" descr="Front motor moun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3034695" y="3311094"/>
            <a:ext cx="3224893" cy="2040576"/>
          </a:xfrm>
          <a:prstGeom prst="rect">
            <a:avLst/>
          </a:prstGeom>
          <a:noFill/>
          <a:ln>
            <a:noFill/>
          </a:ln>
        </p:spPr>
      </p:pic>
      <p:pic>
        <p:nvPicPr>
          <p:cNvPr id="13" name="Picture 12" descr="Both rear motor mounts on the motors">
            <a:hlinkClick r:id="rId6"/>
          </p:cNvPr>
          <p:cNvPicPr/>
          <p:nvPr/>
        </p:nvPicPr>
        <p:blipFill>
          <a:blip r:embed="rId7">
            <a:extLst>
              <a:ext uri="{28A0092B-C50C-407E-A947-70E740481C1C}">
                <a14:useLocalDpi xmlns:a14="http://schemas.microsoft.com/office/drawing/2010/main"/>
              </a:ext>
            </a:extLst>
          </a:blip>
          <a:srcRect/>
          <a:stretch>
            <a:fillRect/>
          </a:stretch>
        </p:blipFill>
        <p:spPr bwMode="auto">
          <a:xfrm>
            <a:off x="7421336" y="2349600"/>
            <a:ext cx="2040890" cy="1673225"/>
          </a:xfrm>
          <a:prstGeom prst="rect">
            <a:avLst/>
          </a:prstGeom>
          <a:noFill/>
          <a:ln>
            <a:noFill/>
          </a:ln>
        </p:spPr>
      </p:pic>
      <p:pic>
        <p:nvPicPr>
          <p:cNvPr id="15" name="Picture 14" descr="Front motor mount">
            <a:hlinkClick r:id="rId8"/>
          </p:cNvPr>
          <p:cNvPicPr/>
          <p:nvPr/>
        </p:nvPicPr>
        <p:blipFill>
          <a:blip r:embed="rId9" cstate="print">
            <a:extLst>
              <a:ext uri="{BEBA8EAE-BF5A-486C-A8C5-ECC9F3942E4B}">
                <a14:imgProps xmlns:a14="http://schemas.microsoft.com/office/drawing/2010/main">
                  <a14:imgLayer r:embed="rId10">
                    <a14:imgEffect>
                      <a14:backgroundRemoval t="3659" b="95528" l="797" r="100000">
                        <a14:backgroundMark x1="50598" y1="68293" x2="50598" y2="68293"/>
                      </a14:backgroundRemoval>
                    </a14:imgEffect>
                  </a14:imgLayer>
                </a14:imgProps>
              </a:ext>
              <a:ext uri="{28A0092B-C50C-407E-A947-70E740481C1C}">
                <a14:useLocalDpi xmlns:a14="http://schemas.microsoft.com/office/drawing/2010/main"/>
              </a:ext>
            </a:extLst>
          </a:blip>
          <a:srcRect/>
          <a:stretch>
            <a:fillRect/>
          </a:stretch>
        </p:blipFill>
        <p:spPr bwMode="auto">
          <a:xfrm>
            <a:off x="7239001" y="4670425"/>
            <a:ext cx="1550670" cy="1501775"/>
          </a:xfrm>
          <a:prstGeom prst="rect">
            <a:avLst/>
          </a:prstGeom>
          <a:noFill/>
          <a:ln>
            <a:noFill/>
          </a:ln>
        </p:spPr>
      </p:pic>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a:t>
            </a:r>
            <a:r>
              <a:rPr lang="en-US" dirty="0" smtClean="0"/>
              <a:t>the Chassis </a:t>
            </a:r>
            <a:r>
              <a:rPr lang="en-US" dirty="0"/>
              <a:t>Bottom </a:t>
            </a:r>
            <a:r>
              <a:rPr lang="en-US" dirty="0" smtClean="0"/>
              <a:t>Plate (C). </a:t>
            </a:r>
            <a:r>
              <a:rPr lang="en-US" dirty="0"/>
              <a:t>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686024" y="2503486"/>
            <a:ext cx="4813601" cy="3151642"/>
          </a:xfrm>
          <a:prstGeom prst="rect">
            <a:avLst/>
          </a:prstGeom>
          <a:noFill/>
          <a:ln>
            <a:noFill/>
          </a:ln>
        </p:spPr>
      </p:pic>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400300" cy="4567767"/>
          </a:xfrm>
        </p:spPr>
        <p:txBody>
          <a:bodyPr/>
          <a:lstStyle/>
          <a:p>
            <a:r>
              <a:rPr lang="en-US" dirty="0" smtClean="0"/>
              <a:t>2x Wheel (G)</a:t>
            </a:r>
          </a:p>
          <a:p>
            <a:endParaRPr lang="en-US" dirty="0"/>
          </a:p>
          <a:p>
            <a:endParaRPr lang="en-US" dirty="0" smtClean="0"/>
          </a:p>
          <a:p>
            <a:endParaRPr lang="en-US" dirty="0" smtClean="0"/>
          </a:p>
          <a:p>
            <a:r>
              <a:rPr lang="en-US" dirty="0" smtClean="0"/>
              <a:t>1x Nub Caster (H)</a:t>
            </a:r>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a:t>
            </a:r>
            <a:r>
              <a:rPr lang="en-US" dirty="0" smtClean="0"/>
              <a:t>(G) </a:t>
            </a:r>
            <a:r>
              <a:rPr lang="en-US" dirty="0"/>
              <a:t>onto the plastic shaft of a Motor </a:t>
            </a:r>
            <a:r>
              <a:rPr lang="en-US" dirty="0" smtClean="0"/>
              <a:t>(E).  </a:t>
            </a:r>
            <a:r>
              <a:rPr lang="en-US" dirty="0" smtClean="0"/>
              <a:t>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a:t>
            </a:r>
            <a:r>
              <a:rPr lang="en-US" dirty="0" smtClean="0"/>
              <a:t>(H) </a:t>
            </a:r>
            <a:r>
              <a:rPr lang="en-US" dirty="0"/>
              <a:t>into the slot on the back of the Bottom Chassis Plate assembly. Make sure the Nub Caster is on the side opposite the motors (the bottom side</a:t>
            </a:r>
            <a:r>
              <a:rPr lang="en-US" dirty="0" smtClean="0"/>
              <a:t>)</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pic>
        <p:nvPicPr>
          <p:cNvPr id="13" name="Picture 12" descr="Slide on a wheel">
            <a:hlinkClick r:id="rId2"/>
          </p:cNvPr>
          <p:cNvPicPr/>
          <p:nvPr/>
        </p:nvPicPr>
        <p:blipFill rotWithShape="1">
          <a:blip r:embed="rId3">
            <a:extLst>
              <a:ext uri="{28A0092B-C50C-407E-A947-70E740481C1C}">
                <a14:useLocalDpi xmlns:a14="http://schemas.microsoft.com/office/drawing/2010/main" val="0"/>
              </a:ext>
            </a:extLst>
          </a:blip>
          <a:srcRect l="20687" r="14813" b="23047"/>
          <a:stretch/>
        </p:blipFill>
        <p:spPr bwMode="auto">
          <a:xfrm>
            <a:off x="607484" y="2931638"/>
            <a:ext cx="2473779" cy="2096305"/>
          </a:xfrm>
          <a:prstGeom prst="rect">
            <a:avLst/>
          </a:prstGeom>
          <a:noFill/>
          <a:ln>
            <a:noFill/>
          </a:ln>
        </p:spPr>
      </p:pic>
      <p:pic>
        <p:nvPicPr>
          <p:cNvPr id="15" name="Picture 14" descr="Ready to roll">
            <a:hlinkClick r:id="rId4"/>
          </p:cNvPr>
          <p:cNvPicPr/>
          <p:nvPr/>
        </p:nvPicPr>
        <p:blipFill rotWithShape="1">
          <a:blip r:embed="rId5">
            <a:extLst>
              <a:ext uri="{28A0092B-C50C-407E-A947-70E740481C1C}">
                <a14:useLocalDpi xmlns:a14="http://schemas.microsoft.com/office/drawing/2010/main" val="0"/>
              </a:ext>
            </a:extLst>
          </a:blip>
          <a:srcRect l="10078" r="7934"/>
          <a:stretch/>
        </p:blipFill>
        <p:spPr bwMode="auto">
          <a:xfrm>
            <a:off x="3244549" y="2931637"/>
            <a:ext cx="2555422" cy="2096305"/>
          </a:xfrm>
          <a:prstGeom prst="rect">
            <a:avLst/>
          </a:prstGeom>
          <a:noFill/>
          <a:ln>
            <a:noFill/>
          </a:ln>
        </p:spPr>
      </p:pic>
      <p:pic>
        <p:nvPicPr>
          <p:cNvPr id="17" name="Picture 16" descr="Adding the ball caster">
            <a:hlinkClick r:id="rId6"/>
          </p:cNvPr>
          <p:cNvPicPr/>
          <p:nvPr/>
        </p:nvPicPr>
        <p:blipFill rotWithShape="1">
          <a:blip r:embed="rId7">
            <a:extLst>
              <a:ext uri="{28A0092B-C50C-407E-A947-70E740481C1C}">
                <a14:useLocalDpi xmlns:a14="http://schemas.microsoft.com/office/drawing/2010/main" val="0"/>
              </a:ext>
            </a:extLst>
          </a:blip>
          <a:srcRect l="9486" t="3508" b="29646"/>
          <a:stretch/>
        </p:blipFill>
        <p:spPr bwMode="auto">
          <a:xfrm>
            <a:off x="5963258" y="2931637"/>
            <a:ext cx="3050114" cy="2096305"/>
          </a:xfrm>
          <a:prstGeom prst="rect">
            <a:avLst/>
          </a:prstGeom>
          <a:noFill/>
          <a:ln>
            <a:noFill/>
          </a:ln>
        </p:spPr>
      </p:pic>
      <p:pic>
        <p:nvPicPr>
          <p:cNvPr id="11" name="Picture 10" descr="Nub caster">
            <a:hlinkClick r:id="rId8"/>
          </p:cNvPr>
          <p:cNvPicPr/>
          <p:nvPr/>
        </p:nvPicPr>
        <p:blipFill>
          <a:blip r:embed="rId9" cstate="print">
            <a:extLst>
              <a:ext uri="{BEBA8EAE-BF5A-486C-A8C5-ECC9F3942E4B}">
                <a14:imgProps xmlns:a14="http://schemas.microsoft.com/office/drawing/2010/main">
                  <a14:imgLayer r:embed="rId10">
                    <a14:imgEffect>
                      <a14:backgroundRemoval t="10000" b="90000" l="10000" r="90000">
                        <a14:backgroundMark x1="55000" y1="33732" x2="55000" y2="33732"/>
                      </a14:backgroundRemoval>
                    </a14:imgEffect>
                  </a14:imgLayer>
                </a14:imgProps>
              </a:ext>
              <a:ext uri="{28A0092B-C50C-407E-A947-70E740481C1C}">
                <a14:useLocalDpi xmlns:a14="http://schemas.microsoft.com/office/drawing/2010/main"/>
              </a:ext>
            </a:extLst>
          </a:blip>
          <a:srcRect/>
          <a:stretch>
            <a:fillRect/>
          </a:stretch>
        </p:blipFill>
        <p:spPr bwMode="auto">
          <a:xfrm>
            <a:off x="9176658" y="4158627"/>
            <a:ext cx="1746885" cy="1738630"/>
          </a:xfrm>
          <a:prstGeom prst="rect">
            <a:avLst/>
          </a:prstGeom>
          <a:noFill/>
          <a:ln>
            <a:noFill/>
          </a:ln>
        </p:spPr>
      </p:pic>
      <p:pic>
        <p:nvPicPr>
          <p:cNvPr id="12" name="Picture 11" descr="Product Image"/>
          <p:cNvPicPr/>
          <p:nvPr/>
        </p:nvPicPr>
        <p:blipFill>
          <a:blip r:embed="rId11">
            <a:extLst>
              <a:ext uri="{28A0092B-C50C-407E-A947-70E740481C1C}">
                <a14:useLocalDpi xmlns:a14="http://schemas.microsoft.com/office/drawing/2010/main"/>
              </a:ext>
            </a:extLst>
          </a:blip>
          <a:srcRect/>
          <a:stretch>
            <a:fillRect/>
          </a:stretch>
        </p:blipFill>
        <p:spPr bwMode="auto">
          <a:xfrm>
            <a:off x="9339769" y="2076985"/>
            <a:ext cx="1828800" cy="1609090"/>
          </a:xfrm>
          <a:prstGeom prst="rect">
            <a:avLst/>
          </a:prstGeom>
          <a:noFill/>
          <a:ln>
            <a:noFill/>
          </a:ln>
        </p:spPr>
      </p:pic>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a:t>
            </a:r>
            <a:r>
              <a:rPr lang="en-US" dirty="0" smtClean="0"/>
              <a:t>(I) </a:t>
            </a:r>
            <a:r>
              <a:rPr lang="en-US" dirty="0"/>
              <a:t>into the diagonal slots on the four corners of the </a:t>
            </a:r>
            <a:r>
              <a:rPr lang="en-US" dirty="0" smtClean="0"/>
              <a:t>Chassis Bottom Plate </a:t>
            </a:r>
            <a:r>
              <a:rPr lang="en-US" dirty="0"/>
              <a:t>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(I)</a:t>
            </a:r>
            <a:endParaRPr lang="en-US" dirty="0"/>
          </a:p>
          <a:p>
            <a:endParaRPr lang="en-US" dirty="0"/>
          </a:p>
        </p:txBody>
      </p:sp>
      <p:sp>
        <p:nvSpPr>
          <p:cNvPr id="5" name="Title 4"/>
          <p:cNvSpPr>
            <a:spLocks noGrp="1"/>
          </p:cNvSpPr>
          <p:nvPr>
            <p:ph type="title"/>
          </p:nvPr>
        </p:nvSpPr>
        <p:spPr/>
        <p:txBody>
          <a:bodyPr/>
          <a:lstStyle/>
          <a:p>
            <a:r>
              <a:rPr lang="en-US" dirty="0" smtClean="0"/>
              <a:t>Side Struts</a:t>
            </a:r>
            <a:endParaRPr lang="en-US" dirty="0"/>
          </a:p>
        </p:txBody>
      </p:sp>
      <p:pic>
        <p:nvPicPr>
          <p:cNvPr id="14338" name="Picture 2" descr="20160226_1535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ide strut">
            <a:hlinkClick r:id="rId3"/>
          </p:cNvPr>
          <p:cNvPicPr/>
          <p:nvPr/>
        </p:nvPicPr>
        <p:blipFill>
          <a:blip r:embed="rId4" cstate="print">
            <a:extLst>
              <a:ext uri="{BEBA8EAE-BF5A-486C-A8C5-ECC9F3942E4B}">
                <a14:imgProps xmlns:a14="http://schemas.microsoft.com/office/drawing/2010/main">
                  <a14:imgLayer r:embed="rId5">
                    <a14:imgEffect>
                      <a14:backgroundRemoval t="0" b="99095" l="9589" r="89726">
                        <a14:backgroundMark x1="52283" y1="51810" x2="52283" y2="51810"/>
                        <a14:backgroundMark x1="52740" y1="12443" x2="52740" y2="12443"/>
                        <a14:backgroundMark x1="49315" y1="93213" x2="49315" y2="93213"/>
                        <a14:backgroundMark x1="50685" y1="70814" x2="50685" y2="70814"/>
                        <a14:backgroundMark x1="63242" y1="64253" x2="63242" y2="64253"/>
                        <a14:backgroundMark x1="69406" y1="52715" x2="69406" y2="52715"/>
                        <a14:backgroundMark x1="62785" y1="38914" x2="62785" y2="38914"/>
                        <a14:backgroundMark x1="49772" y1="33937" x2="49772" y2="33937"/>
                        <a14:backgroundMark x1="36073" y1="39367" x2="36073" y2="39367"/>
                        <a14:backgroundMark x1="31735" y1="51810" x2="31735" y2="51810"/>
                        <a14:backgroundMark x1="36758" y1="65158" x2="36758" y2="65158"/>
                      </a14:backgroundRemoval>
                    </a14:imgEffect>
                  </a14:imgLayer>
                </a14:imgProps>
              </a:ext>
              <a:ext uri="{28A0092B-C50C-407E-A947-70E740481C1C}">
                <a14:useLocalDpi xmlns:a14="http://schemas.microsoft.com/office/drawing/2010/main"/>
              </a:ext>
            </a:extLst>
          </a:blip>
          <a:srcRect/>
          <a:stretch>
            <a:fillRect/>
          </a:stretch>
        </p:blipFill>
        <p:spPr bwMode="auto">
          <a:xfrm>
            <a:off x="8956221" y="2051896"/>
            <a:ext cx="1820545" cy="1836420"/>
          </a:xfrm>
          <a:prstGeom prst="rect">
            <a:avLst/>
          </a:prstGeom>
          <a:noFill/>
          <a:ln>
            <a:noFill/>
          </a:ln>
        </p:spPr>
      </p:pic>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a:t>
            </a:r>
            <a:r>
              <a:rPr lang="en-US" dirty="0" smtClean="0"/>
              <a:t>holder (J).  </a:t>
            </a:r>
            <a:r>
              <a:rPr lang="en-US" dirty="0" smtClean="0"/>
              <a:t>Use care to follow battery polarity.</a:t>
            </a:r>
            <a:endParaRPr lang="en-US" dirty="0"/>
          </a:p>
          <a:p>
            <a:r>
              <a:rPr lang="en-US" dirty="0" smtClean="0"/>
              <a:t>Attach the battery </a:t>
            </a:r>
            <a:r>
              <a:rPr lang="en-US" dirty="0" smtClean="0"/>
              <a:t>cable (V) </a:t>
            </a:r>
            <a:r>
              <a:rPr lang="en-US" dirty="0" smtClean="0"/>
              <a:t>to the holder.</a:t>
            </a:r>
          </a:p>
          <a:p>
            <a:endParaRPr lang="en-US" dirty="0" smtClean="0"/>
          </a:p>
          <a:p>
            <a:endParaRPr lang="en-US" dirty="0"/>
          </a:p>
          <a:p>
            <a:r>
              <a:rPr lang="en-US" dirty="0" smtClean="0"/>
              <a:t>Place battery assembly </a:t>
            </a:r>
            <a:r>
              <a:rPr lang="en-US" dirty="0" smtClean="0"/>
              <a:t>onto Chassis Bottom plate, side without the nub caster.</a:t>
            </a:r>
            <a:endParaRPr lang="en-US" dirty="0" smtClean="0"/>
          </a:p>
        </p:txBody>
      </p:sp>
      <p:sp>
        <p:nvSpPr>
          <p:cNvPr id="4" name="Content Placeholder 3"/>
          <p:cNvSpPr>
            <a:spLocks noGrp="1"/>
          </p:cNvSpPr>
          <p:nvPr>
            <p:ph sz="half" idx="13"/>
          </p:nvPr>
        </p:nvSpPr>
        <p:spPr>
          <a:xfrm>
            <a:off x="8517467" y="1604433"/>
            <a:ext cx="3060702" cy="4567767"/>
          </a:xfrm>
        </p:spPr>
        <p:txBody>
          <a:bodyPr/>
          <a:lstStyle/>
          <a:p>
            <a:r>
              <a:rPr lang="en-US" dirty="0" smtClean="0"/>
              <a:t>1x Battery Holder (w/6 AA Batteries) (J)</a:t>
            </a:r>
          </a:p>
          <a:p>
            <a:endParaRPr lang="en-US" dirty="0"/>
          </a:p>
          <a:p>
            <a:endParaRPr lang="en-US" dirty="0" smtClean="0"/>
          </a:p>
          <a:p>
            <a:r>
              <a:rPr lang="en-US" dirty="0" smtClean="0"/>
              <a:t>1x Battery Cable (V)</a:t>
            </a:r>
          </a:p>
          <a:p>
            <a:endParaRPr lang="en-US" dirty="0"/>
          </a:p>
          <a:p>
            <a:endParaRPr lang="en-US" dirty="0"/>
          </a:p>
        </p:txBody>
      </p:sp>
      <p:sp>
        <p:nvSpPr>
          <p:cNvPr id="5" name="Title 4"/>
          <p:cNvSpPr>
            <a:spLocks noGrp="1"/>
          </p:cNvSpPr>
          <p:nvPr>
            <p:ph type="title"/>
          </p:nvPr>
        </p:nvSpPr>
        <p:spPr/>
        <p:txBody>
          <a:bodyPr/>
          <a:lstStyle/>
          <a:p>
            <a:r>
              <a:rPr lang="en-US" dirty="0" smtClean="0"/>
              <a:t>Battery Holder and Batteries</a:t>
            </a:r>
            <a:endParaRPr lang="en-US" dirty="0"/>
          </a:p>
        </p:txBody>
      </p:sp>
      <p:pic>
        <p:nvPicPr>
          <p:cNvPr id="6" name="Picture 5" descr="Product Image"/>
          <p:cNvPicPr/>
          <p:nvPr/>
        </p:nvPicPr>
        <p:blipFill>
          <a:blip r:embed="rId2">
            <a:extLst>
              <a:ext uri="{28A0092B-C50C-407E-A947-70E740481C1C}">
                <a14:useLocalDpi xmlns:a14="http://schemas.microsoft.com/office/drawing/2010/main" val="0"/>
              </a:ext>
            </a:extLst>
          </a:blip>
          <a:srcRect/>
          <a:stretch>
            <a:fillRect/>
          </a:stretch>
        </p:blipFill>
        <p:spPr bwMode="auto">
          <a:xfrm>
            <a:off x="8727619" y="4029651"/>
            <a:ext cx="1159329" cy="969434"/>
          </a:xfrm>
          <a:prstGeom prst="rect">
            <a:avLst/>
          </a:prstGeom>
          <a:noFill/>
          <a:ln>
            <a:noFill/>
          </a:ln>
        </p:spPr>
      </p:pic>
      <p:pic>
        <p:nvPicPr>
          <p:cNvPr id="7" name="Picture 6"/>
          <p:cNvPicPr>
            <a:picLocks noChangeAspect="1"/>
          </p:cNvPicPr>
          <p:nvPr/>
        </p:nvPicPr>
        <p:blipFill>
          <a:blip r:embed="rId3"/>
          <a:stretch>
            <a:fillRect/>
          </a:stretch>
        </p:blipFill>
        <p:spPr>
          <a:xfrm>
            <a:off x="8654777" y="2449718"/>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5" t="32468" r="4339" b="24439"/>
          <a:stretch/>
        </p:blipFill>
        <p:spPr bwMode="auto">
          <a:xfrm>
            <a:off x="10097311" y="2755201"/>
            <a:ext cx="976449" cy="54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a:t>
            </a:r>
            <a:r>
              <a:rPr lang="en-US" dirty="0" smtClean="0"/>
              <a:t>(K) </a:t>
            </a:r>
            <a:r>
              <a:rPr lang="en-US" dirty="0"/>
              <a:t>into the vertical slots in the back of the </a:t>
            </a:r>
            <a:r>
              <a:rPr lang="en-US" dirty="0"/>
              <a:t>C</a:t>
            </a:r>
            <a:r>
              <a:rPr lang="en-US" dirty="0" smtClean="0"/>
              <a:t>hassis </a:t>
            </a:r>
            <a:r>
              <a:rPr lang="en-US" dirty="0"/>
              <a:t>T</a:t>
            </a:r>
            <a:r>
              <a:rPr lang="en-US" dirty="0" smtClean="0"/>
              <a:t>op </a:t>
            </a:r>
            <a:r>
              <a:rPr lang="en-US" dirty="0"/>
              <a:t>P</a:t>
            </a:r>
            <a:r>
              <a:rPr lang="en-US" dirty="0" smtClean="0"/>
              <a:t>late (L) </a:t>
            </a:r>
            <a:r>
              <a:rPr lang="en-US" dirty="0"/>
              <a:t>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3370125" cy="4567767"/>
          </a:xfrm>
        </p:spPr>
        <p:txBody>
          <a:bodyPr/>
          <a:lstStyle/>
          <a:p>
            <a:r>
              <a:rPr lang="en-US" dirty="0" smtClean="0"/>
              <a:t>2x </a:t>
            </a:r>
            <a:r>
              <a:rPr lang="en-US" dirty="0"/>
              <a:t>Mainboard </a:t>
            </a:r>
            <a:r>
              <a:rPr lang="en-US" dirty="0" smtClean="0"/>
              <a:t>Mount (K)</a:t>
            </a:r>
            <a:endParaRPr lang="en-US" dirty="0"/>
          </a:p>
          <a:p>
            <a:endParaRPr lang="en-US" dirty="0" smtClean="0"/>
          </a:p>
          <a:p>
            <a:endParaRPr lang="en-US" dirty="0"/>
          </a:p>
          <a:p>
            <a:r>
              <a:rPr lang="en-US" dirty="0"/>
              <a:t>1x Chassis </a:t>
            </a:r>
            <a:r>
              <a:rPr lang="en-US" dirty="0" smtClean="0"/>
              <a:t>Top Plate (L)</a:t>
            </a:r>
            <a:endParaRPr lang="en-US" dirty="0"/>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9" name="Picture 8" descr="Add mainboard mounts">
            <a:hlinkClick r:id="rId2"/>
          </p:cNvPr>
          <p:cNvPicPr/>
          <p:nvPr/>
        </p:nvPicPr>
        <p:blipFill rotWithShape="1">
          <a:blip r:embed="rId3">
            <a:extLst>
              <a:ext uri="{28A0092B-C50C-407E-A947-70E740481C1C}">
                <a14:useLocalDpi xmlns:a14="http://schemas.microsoft.com/office/drawing/2010/main" val="0"/>
              </a:ext>
            </a:extLst>
          </a:blip>
          <a:srcRect l="20064" t="17801" r="14115" b="23080"/>
          <a:stretch/>
        </p:blipFill>
        <p:spPr bwMode="auto">
          <a:xfrm>
            <a:off x="1206230" y="3375498"/>
            <a:ext cx="4970834" cy="3057018"/>
          </a:xfrm>
          <a:prstGeom prst="rect">
            <a:avLst/>
          </a:prstGeom>
          <a:noFill/>
          <a:ln>
            <a:noFill/>
          </a:ln>
        </p:spPr>
      </p:pic>
      <p:pic>
        <p:nvPicPr>
          <p:cNvPr id="10" name="Picture 9" descr="Mainboard mount">
            <a:hlinkClick r:id="rId4"/>
          </p:cNvPr>
          <p:cNvPicPr/>
          <p:nvPr/>
        </p:nvPicPr>
        <p:blipFill>
          <a:blip r:embed="rId5" cstate="print">
            <a:extLst>
              <a:ext uri="{BEBA8EAE-BF5A-486C-A8C5-ECC9F3942E4B}">
                <a14:imgProps xmlns:a14="http://schemas.microsoft.com/office/drawing/2010/main">
                  <a14:imgLayer r:embed="rId6">
                    <a14:imgEffect>
                      <a14:backgroundRemoval t="16000" b="91667" l="2006" r="97135">
                        <a14:backgroundMark x1="51003" y1="77000" x2="51003" y2="77000"/>
                        <a14:backgroundMark x1="91691" y1="50667" x2="92837" y2="50667"/>
                      </a14:backgroundRemoval>
                    </a14:imgEffect>
                  </a14:imgLayer>
                </a14:imgProps>
              </a:ext>
              <a:ext uri="{28A0092B-C50C-407E-A947-70E740481C1C}">
                <a14:useLocalDpi xmlns:a14="http://schemas.microsoft.com/office/drawing/2010/main"/>
              </a:ext>
            </a:extLst>
          </a:blip>
          <a:srcRect/>
          <a:stretch>
            <a:fillRect/>
          </a:stretch>
        </p:blipFill>
        <p:spPr bwMode="auto">
          <a:xfrm>
            <a:off x="8748226" y="1611834"/>
            <a:ext cx="2146935" cy="1838325"/>
          </a:xfrm>
          <a:prstGeom prst="rect">
            <a:avLst/>
          </a:prstGeom>
          <a:noFill/>
          <a:ln>
            <a:noFill/>
          </a:ln>
        </p:spPr>
      </p:pic>
      <p:pic>
        <p:nvPicPr>
          <p:cNvPr id="6" name="Picture 5"/>
          <p:cNvPicPr>
            <a:picLocks noChangeAspect="1"/>
          </p:cNvPicPr>
          <p:nvPr/>
        </p:nvPicPr>
        <p:blipFill rotWithShape="1">
          <a:blip r:embed="rId7"/>
          <a:srcRect t="3099" r="4589" b="2000"/>
          <a:stretch/>
        </p:blipFill>
        <p:spPr>
          <a:xfrm>
            <a:off x="8748226" y="3710475"/>
            <a:ext cx="2203859" cy="2614386"/>
          </a:xfrm>
          <a:prstGeom prst="rect">
            <a:avLst/>
          </a:prstGeom>
        </p:spPr>
      </p:pic>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Content Placeholder 2"/>
          <p:cNvSpPr>
            <a:spLocks noGrp="1"/>
          </p:cNvSpPr>
          <p:nvPr>
            <p:ph sz="half" idx="1"/>
          </p:nvPr>
        </p:nvSpPr>
        <p:spPr>
          <a:xfrm>
            <a:off x="607485" y="1604433"/>
            <a:ext cx="7612388" cy="4567767"/>
          </a:xfrm>
        </p:spPr>
        <p:txBody>
          <a:bodyPr/>
          <a:lstStyle/>
          <a:p>
            <a:r>
              <a:rPr lang="en-US" dirty="0"/>
              <a:t>Route the </a:t>
            </a:r>
            <a:r>
              <a:rPr lang="en-US" dirty="0" smtClean="0"/>
              <a:t>Cables</a:t>
            </a:r>
          </a:p>
          <a:p>
            <a:r>
              <a:rPr lang="en-US" dirty="0" smtClean="0"/>
              <a:t>Position </a:t>
            </a:r>
            <a:r>
              <a:rPr lang="en-US" dirty="0"/>
              <a:t>the </a:t>
            </a:r>
            <a:r>
              <a:rPr lang="en-US" dirty="0" smtClean="0"/>
              <a:t>Chassis Top Plate </a:t>
            </a:r>
            <a:r>
              <a:rPr lang="en-US" dirty="0"/>
              <a:t>over the </a:t>
            </a:r>
            <a:r>
              <a:rPr lang="en-US" dirty="0" smtClean="0"/>
              <a:t>Chassis Bottom Plate </a:t>
            </a:r>
            <a:r>
              <a:rPr lang="en-US" dirty="0"/>
              <a:t>– </a:t>
            </a:r>
            <a:r>
              <a:rPr lang="en-US" dirty="0" smtClean="0"/>
              <a:t>do </a:t>
            </a:r>
            <a:r>
              <a:rPr lang="en-US" dirty="0"/>
              <a:t>not snap the two plates together yet. Make sure that the front sides of each plate line up</a:t>
            </a:r>
            <a:r>
              <a:rPr lang="en-US" dirty="0" smtClean="0"/>
              <a:t>.  Mainboard Mounts to the back on top plate, nub caster to the back on bottom plate.</a:t>
            </a:r>
            <a:endParaRPr lang="en-US" dirty="0"/>
          </a:p>
          <a:p>
            <a:r>
              <a:rPr lang="en-US" dirty="0"/>
              <a:t>Route the wires and cables through the left and right oval slots in the </a:t>
            </a:r>
            <a:r>
              <a:rPr lang="en-US" dirty="0" smtClean="0"/>
              <a:t>Chassis Top </a:t>
            </a:r>
            <a:r>
              <a:rPr lang="en-US" dirty="0"/>
              <a:t>Plate assembly as shown. </a:t>
            </a:r>
          </a:p>
        </p:txBody>
      </p:sp>
      <p:sp>
        <p:nvSpPr>
          <p:cNvPr id="4" name="Content Placeholder 3"/>
          <p:cNvSpPr>
            <a:spLocks noGrp="1"/>
          </p:cNvSpPr>
          <p:nvPr>
            <p:ph sz="half" idx="13"/>
          </p:nvPr>
        </p:nvSpPr>
        <p:spPr>
          <a:xfrm>
            <a:off x="8768443" y="1604433"/>
            <a:ext cx="2809726" cy="4567767"/>
          </a:xfrm>
        </p:spPr>
        <p:txBody>
          <a:bodyPr/>
          <a:lstStyle/>
          <a:p>
            <a:r>
              <a:rPr lang="en-US" dirty="0" smtClean="0"/>
              <a:t>1x </a:t>
            </a:r>
            <a:r>
              <a:rPr lang="en-US" dirty="0" smtClean="0"/>
              <a:t>Chassis Bottom Assembly</a:t>
            </a:r>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pic>
        <p:nvPicPr>
          <p:cNvPr id="10242" name="Picture 2" descr="20160226_15394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881" t="3299" r="19570" b="7691"/>
          <a:stretch/>
        </p:blipFill>
        <p:spPr bwMode="auto">
          <a:xfrm>
            <a:off x="8219873" y="3483016"/>
            <a:ext cx="3715967" cy="302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a:t>
            </a:r>
            <a:r>
              <a:rPr lang="en-US" dirty="0" smtClean="0"/>
              <a:t>Chassis Top Plate </a:t>
            </a:r>
            <a:r>
              <a:rPr lang="en-US" dirty="0" smtClean="0"/>
              <a:t>Assembly to </a:t>
            </a:r>
            <a:r>
              <a:rPr lang="en-US" dirty="0" smtClean="0"/>
              <a:t>Chassis Bottom Plate </a:t>
            </a:r>
            <a:r>
              <a:rPr lang="en-US" dirty="0" smtClean="0"/>
              <a:t>Assembly</a:t>
            </a:r>
            <a:endParaRPr lang="en-US" dirty="0"/>
          </a:p>
          <a:p>
            <a:r>
              <a:rPr lang="en-US" dirty="0"/>
              <a:t>Line up the </a:t>
            </a:r>
            <a:r>
              <a:rPr lang="en-US" dirty="0" smtClean="0"/>
              <a:t>Chassis </a:t>
            </a:r>
            <a:r>
              <a:rPr lang="en-US" dirty="0" smtClean="0"/>
              <a:t>Top Plate </a:t>
            </a:r>
            <a:r>
              <a:rPr lang="en-US" dirty="0"/>
              <a:t>on top of all the struts, and carefully snap the </a:t>
            </a:r>
            <a:r>
              <a:rPr lang="en-US" dirty="0" smtClean="0"/>
              <a:t>Chassis Top Plate </a:t>
            </a:r>
            <a:r>
              <a:rPr lang="en-US" dirty="0"/>
              <a:t>assembly onto the side struts and motor mounts. 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r>
              <a:rPr lang="en-US" dirty="0" smtClean="0"/>
              <a:t>.</a:t>
            </a:r>
          </a:p>
          <a:p>
            <a:r>
              <a:rPr lang="en-US" dirty="0" smtClean="0"/>
              <a:t>TIP: Start with a Side Strut.  Press the top plate onto the strut, then work your way around in a clockwise direction pressing the motor mounts and side strut mounts into the top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a:t>
            </a:r>
            <a:r>
              <a:rPr lang="en-US" dirty="0" smtClean="0"/>
              <a:t>Chassis Bottom Assembly</a:t>
            </a:r>
            <a:endParaRPr lang="en-US" dirty="0" smtClean="0"/>
          </a:p>
          <a:p>
            <a:endParaRPr lang="en-US" dirty="0"/>
          </a:p>
          <a:p>
            <a:r>
              <a:rPr lang="en-US" dirty="0" smtClean="0"/>
              <a:t>1x </a:t>
            </a:r>
            <a:r>
              <a:rPr lang="en-US" dirty="0" smtClean="0"/>
              <a:t>Chassis Top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a:t>
            </a:r>
            <a:r>
              <a:rPr lang="en-US" sz="2000" dirty="0" smtClean="0"/>
              <a:t>(A) </a:t>
            </a:r>
            <a:r>
              <a:rPr lang="en-US" sz="2000" dirty="0"/>
              <a:t>snaps into the notches on the Mainboard Mounts </a:t>
            </a:r>
            <a:r>
              <a:rPr lang="en-US" sz="2000" dirty="0" smtClean="0"/>
              <a:t>(K) </a:t>
            </a:r>
            <a:r>
              <a:rPr lang="en-US" sz="2000" dirty="0"/>
              <a:t>it will not be down to the lowest notch. Make sure the power jack is facing the left side of the robot (the Mainboard mounts should be closest to you). Push gently and evenly until it snaps into place. </a:t>
            </a:r>
          </a:p>
          <a:p>
            <a:r>
              <a:rPr lang="en-US" sz="2000" dirty="0"/>
              <a:t>NOTE: While applying downward </a:t>
            </a:r>
            <a:r>
              <a:rPr lang="en-US" sz="2000" dirty="0"/>
              <a:t/>
            </a:r>
            <a:br>
              <a:rPr lang="en-US" sz="2000" dirty="0"/>
            </a:br>
            <a:r>
              <a:rPr lang="en-US" sz="2000" dirty="0" smtClean="0"/>
              <a:t>pressure </a:t>
            </a:r>
            <a:r>
              <a:rPr lang="en-US" sz="2000" dirty="0"/>
              <a:t>to the board, gently expand </a:t>
            </a:r>
            <a:r>
              <a:rPr lang="en-US" sz="2000" dirty="0" smtClean="0"/>
              <a:t/>
            </a:r>
            <a:br>
              <a:rPr lang="en-US" sz="2000" dirty="0" smtClean="0"/>
            </a:br>
            <a:r>
              <a:rPr lang="en-US" sz="2000" dirty="0" smtClean="0"/>
              <a:t>one </a:t>
            </a:r>
            <a:r>
              <a:rPr lang="en-US" sz="2000" dirty="0"/>
              <a:t>of the mount legs, and repeat on </a:t>
            </a:r>
            <a:r>
              <a:rPr lang="en-US" sz="2000" dirty="0" smtClean="0"/>
              <a:t/>
            </a:r>
            <a:br>
              <a:rPr lang="en-US" sz="2000" dirty="0" smtClean="0"/>
            </a:br>
            <a:r>
              <a:rPr lang="en-US" sz="2000" dirty="0" smtClean="0"/>
              <a:t>the </a:t>
            </a:r>
            <a:r>
              <a:rPr lang="en-US" sz="2000" dirty="0"/>
              <a:t>other until the mainboard is </a:t>
            </a:r>
            <a:r>
              <a:rPr lang="en-US" sz="2000" dirty="0" smtClean="0"/>
              <a:t/>
            </a:r>
            <a:br>
              <a:rPr lang="en-US" sz="2000" dirty="0" smtClean="0"/>
            </a:br>
            <a:r>
              <a:rPr lang="en-US" sz="2000" dirty="0" smtClean="0"/>
              <a:t>securely </a:t>
            </a:r>
            <a:r>
              <a:rPr lang="en-US" sz="2000" dirty="0"/>
              <a:t>held in the Mainboard </a:t>
            </a:r>
            <a:r>
              <a:rPr lang="en-US" sz="2000" dirty="0" smtClean="0"/>
              <a:t/>
            </a:r>
            <a:br>
              <a:rPr lang="en-US" sz="2000" dirty="0" smtClean="0"/>
            </a:br>
            <a:r>
              <a:rPr lang="en-US" sz="2000" dirty="0" smtClean="0"/>
              <a:t>Mounts </a:t>
            </a:r>
            <a:r>
              <a:rPr lang="en-US" sz="2000" dirty="0"/>
              <a:t>(the Mainboard should not </a:t>
            </a:r>
            <a:r>
              <a:rPr lang="en-US" sz="2000" dirty="0" smtClean="0"/>
              <a:t/>
            </a:r>
            <a:br>
              <a:rPr lang="en-US" sz="2000" dirty="0" smtClean="0"/>
            </a:br>
            <a:r>
              <a:rPr lang="en-US" sz="2000" dirty="0" smtClean="0"/>
              <a:t>move </a:t>
            </a:r>
            <a:r>
              <a:rPr lang="en-US" sz="2000" dirty="0"/>
              <a:t>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a:t>
            </a:r>
            <a:r>
              <a:rPr lang="en-US" dirty="0" smtClean="0"/>
              <a:t>101 (A)</a:t>
            </a:r>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22530" name="Picture 2" descr="20160226_15520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420" t="8670" r="18662" b="11755"/>
          <a:stretch/>
        </p:blipFill>
        <p:spPr bwMode="auto">
          <a:xfrm>
            <a:off x="4879286" y="3219854"/>
            <a:ext cx="3758525" cy="306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a:blip r:embed="rId3">
            <a:extLst>
              <a:ext uri="{28A0092B-C50C-407E-A947-70E740481C1C}">
                <a14:useLocalDpi xmlns:a14="http://schemas.microsoft.com/office/drawing/2010/main"/>
              </a:ext>
            </a:extLst>
          </a:blip>
          <a:stretch>
            <a:fillRect/>
          </a:stretch>
        </p:blipFill>
        <p:spPr>
          <a:xfrm>
            <a:off x="8637811" y="2212705"/>
            <a:ext cx="2432685" cy="2244725"/>
          </a:xfrm>
          <a:prstGeom prst="rect">
            <a:avLst/>
          </a:prstGeom>
        </p:spPr>
      </p:pic>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a:t>
            </a:r>
            <a:r>
              <a:rPr lang="en-US" sz="2000" dirty="0" smtClean="0"/>
              <a:t>Shield (B) </a:t>
            </a:r>
            <a:r>
              <a:rPr lang="en-US" sz="2000" dirty="0" smtClean="0"/>
              <a:t>to the Arduino </a:t>
            </a:r>
            <a:r>
              <a:rPr lang="en-US" sz="2000" dirty="0" smtClean="0"/>
              <a:t>101 (A).</a:t>
            </a:r>
            <a:endParaRPr lang="en-US" sz="2000" dirty="0" smtClean="0"/>
          </a:p>
          <a:p>
            <a:r>
              <a:rPr lang="en-US" sz="2000" dirty="0" smtClean="0"/>
              <a:t>Align all of the pins from the shield to the header of the Arduino 101 and gently press the shield onto the mainboard.</a:t>
            </a:r>
            <a:endParaRPr lang="en-US" sz="2000" dirty="0"/>
          </a:p>
        </p:txBody>
      </p:sp>
      <p:sp>
        <p:nvSpPr>
          <p:cNvPr id="4" name="Content Placeholder 3"/>
          <p:cNvSpPr>
            <a:spLocks noGrp="1"/>
          </p:cNvSpPr>
          <p:nvPr>
            <p:ph sz="half" idx="13"/>
          </p:nvPr>
        </p:nvSpPr>
        <p:spPr>
          <a:xfrm>
            <a:off x="8637811" y="1604433"/>
            <a:ext cx="3259117" cy="4567767"/>
          </a:xfrm>
        </p:spPr>
        <p:txBody>
          <a:bodyPr/>
          <a:lstStyle/>
          <a:p>
            <a:r>
              <a:rPr lang="en-US" dirty="0" smtClean="0"/>
              <a:t>1x </a:t>
            </a:r>
            <a:r>
              <a:rPr lang="en-US" dirty="0" err="1"/>
              <a:t>Ardumoto</a:t>
            </a:r>
            <a:r>
              <a:rPr lang="en-US" dirty="0"/>
              <a:t> </a:t>
            </a:r>
            <a:r>
              <a:rPr lang="en-US" dirty="0" smtClean="0"/>
              <a:t>Shield (B)</a:t>
            </a:r>
            <a:endParaRPr lang="en-US" dirty="0"/>
          </a:p>
        </p:txBody>
      </p:sp>
      <p:sp>
        <p:nvSpPr>
          <p:cNvPr id="5" name="Title 4"/>
          <p:cNvSpPr>
            <a:spLocks noGrp="1"/>
          </p:cNvSpPr>
          <p:nvPr>
            <p:ph type="title"/>
          </p:nvPr>
        </p:nvSpPr>
        <p:spPr/>
        <p:txBody>
          <a:bodyPr/>
          <a:lstStyle/>
          <a:p>
            <a:r>
              <a:rPr lang="en-US" dirty="0" smtClean="0"/>
              <a:t>Shield</a:t>
            </a:r>
            <a:endParaRPr lang="en-US" dirty="0"/>
          </a:p>
        </p:txBody>
      </p:sp>
      <p:pic>
        <p:nvPicPr>
          <p:cNvPr id="7" name="Content Placeholder 7"/>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p:blipFill>
        <p:spPr>
          <a:xfrm>
            <a:off x="8637810" y="2091848"/>
            <a:ext cx="2942473" cy="2538518"/>
          </a:xfrm>
          <a:prstGeom prst="rect">
            <a:avLst/>
          </a:prstGeom>
        </p:spPr>
      </p:pic>
      <p:pic>
        <p:nvPicPr>
          <p:cNvPr id="9218" name="Picture 2" descr="https://cdn.sparkfun.com/assets/d/f/7/f/2/51193a9ece395f3b4b0000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688" y="3132307"/>
            <a:ext cx="437197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Motors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Motor connection </a:t>
            </a:r>
            <a:r>
              <a:rPr lang="en-US" dirty="0" smtClean="0">
                <a:latin typeface="Intel Clear" panose="020B0604020203020204" pitchFamily="34" charset="0"/>
                <a:ea typeface="Intel Clear" panose="020B0604020203020204" pitchFamily="34" charset="0"/>
              </a:rPr>
              <a:t>to Arduino </a:t>
            </a:r>
            <a:r>
              <a:rPr lang="en-US" dirty="0" smtClean="0">
                <a:latin typeface="Intel Clear" panose="020B0604020203020204" pitchFamily="34" charset="0"/>
                <a:ea typeface="Intel Clear" panose="020B0604020203020204" pitchFamily="34" charset="0"/>
              </a:rPr>
              <a:t>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23</a:t>
            </a:fld>
            <a:endParaRPr lang="en-US" dirty="0">
              <a:solidFill>
                <a:prstClr val="white"/>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222479030"/>
              </p:ext>
            </p:extLst>
          </p:nvPr>
        </p:nvGraphicFramePr>
        <p:xfrm>
          <a:off x="607484" y="4442766"/>
          <a:ext cx="5687180" cy="1742886"/>
        </p:xfrm>
        <a:graphic>
          <a:graphicData uri="http://schemas.openxmlformats.org/drawingml/2006/table">
            <a:tbl>
              <a:tblPr firstRow="1" firstCol="1" bandRow="1"/>
              <a:tblGrid>
                <a:gridCol w="2622099"/>
                <a:gridCol w="3065081"/>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a:effectLst/>
                          <a:latin typeface="Intel Clear" panose="020B0604020203020204" pitchFamily="34" charset="0"/>
                          <a:ea typeface="Intel Clear" panose="020B0604020203020204" pitchFamily="34" charset="0"/>
                          <a:cs typeface="Intel Clear" panose="020B0604020203020204" pitchFamily="34" charset="0"/>
                        </a:rPr>
                        <a:t>Right Motor Jumper Wires</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B3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B4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441368660"/>
              </p:ext>
            </p:extLst>
          </p:nvPr>
        </p:nvGraphicFramePr>
        <p:xfrm>
          <a:off x="6340499" y="1801015"/>
          <a:ext cx="5330570" cy="2501138"/>
        </p:xfrm>
        <a:graphic>
          <a:graphicData uri="http://schemas.openxmlformats.org/drawingml/2006/table">
            <a:tbl>
              <a:tblPr firstRow="1" firstCol="1" bandRow="1"/>
              <a:tblGrid>
                <a:gridCol w="2258752"/>
                <a:gridCol w="1692613"/>
                <a:gridCol w="1379205"/>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Left Wheel Encoder</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2</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06891272"/>
              </p:ext>
            </p:extLst>
          </p:nvPr>
        </p:nvGraphicFramePr>
        <p:xfrm>
          <a:off x="6340499" y="4442766"/>
          <a:ext cx="5330571" cy="2305558"/>
        </p:xfrm>
        <a:graphic>
          <a:graphicData uri="http://schemas.openxmlformats.org/drawingml/2006/table">
            <a:tbl>
              <a:tblPr firstRow="1" firstCol="1" bandRow="1"/>
              <a:tblGrid>
                <a:gridCol w="2249024"/>
                <a:gridCol w="1692613"/>
                <a:gridCol w="1388934"/>
              </a:tblGrid>
              <a:tr h="0">
                <a:tc>
                  <a:txBody>
                    <a:bodyPr/>
                    <a:lstStyle/>
                    <a:p>
                      <a:pPr marL="0" marR="0" algn="ctr">
                        <a:lnSpc>
                          <a:spcPct val="107000"/>
                        </a:lnSpc>
                        <a:spcBef>
                          <a:spcPts val="0"/>
                        </a:spcBef>
                        <a:spcAft>
                          <a:spcPts val="1500"/>
                        </a:spcAft>
                      </a:pPr>
                      <a:r>
                        <a:rPr lang="en-US" sz="14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4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Right Wheel Encoder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Digital 8</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Motor and Left Wheel Encoder</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Motor and Right Wheel Encoder</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p>
        </p:txBody>
      </p:sp>
      <p:graphicFrame>
        <p:nvGraphicFramePr>
          <p:cNvPr id="15" name="Content Placeholder 3"/>
          <p:cNvGraphicFramePr>
            <a:graphicFrameLocks/>
          </p:cNvGraphicFramePr>
          <p:nvPr>
            <p:extLst>
              <p:ext uri="{D42A27DB-BD31-4B8C-83A1-F6EECF244321}">
                <p14:modId xmlns:p14="http://schemas.microsoft.com/office/powerpoint/2010/main" val="1015786647"/>
              </p:ext>
            </p:extLst>
          </p:nvPr>
        </p:nvGraphicFramePr>
        <p:xfrm>
          <a:off x="607482" y="1790670"/>
          <a:ext cx="5725224" cy="1761808"/>
        </p:xfrm>
        <a:graphic>
          <a:graphicData uri="http://schemas.openxmlformats.org/drawingml/2006/table">
            <a:tbl>
              <a:tblPr firstRow="1" firstCol="1" bandRow="1"/>
              <a:tblGrid>
                <a:gridCol w="2554007"/>
                <a:gridCol w="317121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Left Motor 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A2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A1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pic>
        <p:nvPicPr>
          <p:cNvPr id="8194" name="Picture 2" descr="20160226_09233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181" t="29602" r="27526" b="16317"/>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8736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Motors</a:t>
            </a:r>
            <a:r>
              <a:rPr lang="en-US" dirty="0" smtClean="0"/>
              <a:t> </a:t>
            </a:r>
            <a:r>
              <a:rPr lang="en-US" dirty="0" smtClean="0"/>
              <a:t>(cont.)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a:t>
            </a:r>
            <a:r>
              <a:rPr lang="en-US" dirty="0" smtClean="0"/>
              <a:t>PC </a:t>
            </a:r>
            <a:r>
              <a:rPr lang="en-US" dirty="0" smtClean="0"/>
              <a:t>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Motor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 -&gt;</a:t>
            </a:r>
            <a:br>
              <a:rPr lang="en-GB" b="1" dirty="0" smtClean="0">
                <a:ea typeface="Segoe UI" panose="020B0502040204020203" pitchFamily="34" charset="0"/>
                <a:cs typeface="Segoe UI" panose="020B0502040204020203" pitchFamily="34" charset="0"/>
              </a:rPr>
            </a:br>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a:t>
            </a:r>
            <a:r>
              <a:rPr lang="en-GB" b="1" dirty="0">
                <a:ea typeface="Segoe UI" panose="020B0502040204020203" pitchFamily="34" charset="0"/>
                <a:cs typeface="Segoe UI" panose="020B0502040204020203" pitchFamily="34" charset="0"/>
              </a:rPr>
              <a:t>e</a:t>
            </a:r>
            <a:r>
              <a:rPr lang="en-GB" b="1" dirty="0" smtClean="0">
                <a:ea typeface="Segoe UI" panose="020B0502040204020203" pitchFamily="34" charset="0"/>
                <a:cs typeface="Segoe UI" panose="020B0502040204020203" pitchFamily="34" charset="0"/>
              </a:rPr>
              <a:t>xamples -&gt;</a:t>
            </a:r>
            <a:r>
              <a:rPr lang="en-GB" b="1" dirty="0" err="1" smtClean="0">
                <a:ea typeface="Segoe UI" panose="020B0502040204020203" pitchFamily="34" charset="0"/>
                <a:cs typeface="Segoe UI" panose="020B0502040204020203" pitchFamily="34" charset="0"/>
              </a:rPr>
              <a:t>t</a:t>
            </a:r>
            <a:r>
              <a:rPr lang="en-GB" b="1" dirty="0" err="1" smtClean="0">
                <a:ea typeface="Segoe UI" panose="020B0502040204020203" pitchFamily="34" charset="0"/>
                <a:cs typeface="Segoe UI" panose="020B0502040204020203" pitchFamily="34" charset="0"/>
              </a:rPr>
              <a:t>est</a:t>
            </a:r>
            <a:r>
              <a:rPr lang="en-GB" b="1" dirty="0" err="1" smtClean="0">
                <a:ea typeface="Segoe UI" panose="020B0502040204020203" pitchFamily="34" charset="0"/>
                <a:cs typeface="Segoe UI" panose="020B0502040204020203" pitchFamily="34" charset="0"/>
              </a:rPr>
              <a:t>Motor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motors will run a test pattern</a:t>
            </a:r>
            <a:endParaRPr lang="en-GB" dirty="0" smtClean="0">
              <a:ea typeface="Segoe UI" panose="020B0502040204020203" pitchFamily="34" charset="0"/>
              <a:cs typeface="Segoe UI" panose="020B0502040204020203" pitchFamily="34" charset="0"/>
            </a:endParaRPr>
          </a:p>
          <a:p>
            <a:r>
              <a:rPr lang="en-GB" dirty="0" smtClean="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Forward, Right, Left and Backward</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Tree>
    <p:extLst>
      <p:ext uri="{BB962C8B-B14F-4D97-AF65-F5344CB8AC3E}">
        <p14:creationId xmlns:p14="http://schemas.microsoft.com/office/powerpoint/2010/main" val="3046936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smtClean="0"/>
              <a:t>Speedway</a:t>
            </a:r>
            <a:br>
              <a:rPr lang="en-US" dirty="0" smtClean="0"/>
            </a:br>
            <a:r>
              <a:rPr lang="en-US" dirty="0"/>
              <a:t>	</a:t>
            </a:r>
            <a:r>
              <a:rPr lang="en-US" dirty="0" smtClean="0"/>
              <a:t>Basic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a:t>
            </a:r>
            <a:r>
              <a:rPr lang="en-US" dirty="0" smtClean="0"/>
              <a:t>PC </a:t>
            </a:r>
            <a:r>
              <a:rPr lang="en-US" dirty="0" smtClean="0"/>
              <a:t>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 -&gt;</a:t>
            </a:r>
            <a:br>
              <a:rPr lang="en-GB" b="1" dirty="0" smtClean="0">
                <a:ea typeface="Segoe UI" panose="020B0502040204020203" pitchFamily="34" charset="0"/>
                <a:cs typeface="Segoe UI" panose="020B0502040204020203" pitchFamily="34" charset="0"/>
              </a:rPr>
            </a:br>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a:t>
            </a:r>
            <a:r>
              <a:rPr lang="en-GB" b="1" dirty="0">
                <a:ea typeface="Segoe UI" panose="020B0502040204020203" pitchFamily="34" charset="0"/>
                <a:cs typeface="Segoe UI" panose="020B0502040204020203" pitchFamily="34" charset="0"/>
              </a:rPr>
              <a:t>e</a:t>
            </a:r>
            <a:r>
              <a:rPr lang="en-GB" b="1" dirty="0" smtClean="0">
                <a:ea typeface="Segoe UI" panose="020B0502040204020203" pitchFamily="34" charset="0"/>
                <a:cs typeface="Segoe UI" panose="020B0502040204020203" pitchFamily="34" charset="0"/>
              </a:rPr>
              <a:t>xamples -&gt;</a:t>
            </a:r>
            <a:r>
              <a:rPr lang="en-GB" b="1" dirty="0" err="1" smtClean="0">
                <a:ea typeface="Segoe UI" panose="020B0502040204020203" pitchFamily="34" charset="0"/>
                <a:cs typeface="Segoe UI" panose="020B0502040204020203" pitchFamily="34" charset="0"/>
              </a:rPr>
              <a:t>BasicCar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25</a:t>
            </a:fld>
            <a:endParaRPr lang="en-US" dirty="0">
              <a:solidFill>
                <a:prstClr val="white"/>
              </a:solidFill>
            </a:endParaRPr>
          </a:p>
        </p:txBody>
      </p:sp>
    </p:spTree>
    <p:extLst>
      <p:ext uri="{BB962C8B-B14F-4D97-AF65-F5344CB8AC3E}">
        <p14:creationId xmlns:p14="http://schemas.microsoft.com/office/powerpoint/2010/main" val="3194794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lights and </a:t>
            </a:r>
            <a:r>
              <a:rPr lang="en-US" dirty="0" smtClean="0"/>
              <a:t>sound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RGB LEDs and cable</a:t>
            </a:r>
          </a:p>
          <a:p>
            <a:pPr lvl="2"/>
            <a:r>
              <a:rPr lang="en-US" dirty="0" smtClean="0"/>
              <a:t>Completed Chassis</a:t>
            </a:r>
          </a:p>
          <a:p>
            <a:pPr marL="457189" lvl="2" indent="0">
              <a:buNone/>
            </a:pPr>
            <a:r>
              <a:rPr lang="en-US" dirty="0" smtClean="0"/>
              <a:t>		Piezo Buzzer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spTree>
    <p:extLst>
      <p:ext uri="{BB962C8B-B14F-4D97-AF65-F5344CB8AC3E}">
        <p14:creationId xmlns:p14="http://schemas.microsoft.com/office/powerpoint/2010/main" val="2328103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a:t>
            </a:r>
            <a:r>
              <a:rPr lang="en-US" dirty="0" smtClean="0"/>
              <a:t>(N)</a:t>
            </a:r>
            <a:endParaRPr lang="en-US" dirty="0" smtClean="0"/>
          </a:p>
          <a:p>
            <a:endParaRPr lang="en-US" dirty="0"/>
          </a:p>
          <a:p>
            <a:r>
              <a:rPr lang="en-US" dirty="0" smtClean="0"/>
              <a:t>4x RGB </a:t>
            </a:r>
            <a:r>
              <a:rPr lang="en-US" dirty="0" smtClean="0"/>
              <a:t>LED(M)</a:t>
            </a:r>
            <a:endParaRPr lang="en-US" dirty="0" smtClean="0"/>
          </a:p>
          <a:p>
            <a:endParaRPr lang="en-US" dirty="0" smtClean="0"/>
          </a:p>
          <a:p>
            <a:endParaRPr lang="en-US" dirty="0"/>
          </a:p>
          <a:p>
            <a:r>
              <a:rPr lang="en-US" dirty="0" smtClean="0"/>
              <a:t>1x LED Cable </a:t>
            </a:r>
            <a:r>
              <a:rPr lang="en-US" dirty="0" smtClean="0"/>
              <a:t>(O)</a:t>
            </a:r>
            <a:endParaRPr lang="en-US" dirty="0" smtClean="0"/>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3"/>
          <a:stretch>
            <a:fillRect/>
          </a:stretch>
        </p:blipFill>
        <p:spPr>
          <a:xfrm>
            <a:off x="8904817" y="1981836"/>
            <a:ext cx="1061951" cy="777990"/>
          </a:xfrm>
          <a:prstGeom prst="rect">
            <a:avLst/>
          </a:prstGeom>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a:t>
            </a:r>
            <a:r>
              <a:rPr lang="en-US" dirty="0" smtClean="0"/>
              <a:t>LED(M) </a:t>
            </a:r>
            <a:r>
              <a:rPr lang="en-US" dirty="0"/>
              <a:t>into the LED </a:t>
            </a:r>
            <a:r>
              <a:rPr lang="en-US" dirty="0" smtClean="0"/>
              <a:t>Mount (N)</a:t>
            </a:r>
            <a:endParaRPr lang="en-US" dirty="0" smtClean="0"/>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2295" t="27757" r="44591" b="43637"/>
          <a:stretch/>
        </p:blipFill>
        <p:spPr>
          <a:xfrm rot="5400000">
            <a:off x="7103238" y="1387324"/>
            <a:ext cx="1251851" cy="871497"/>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45940" t="34341" r="33696" b="32905"/>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9129" t="4450" r="13619" b="8098"/>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l="34061" r="40606"/>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28</a:t>
            </a:fld>
            <a:endParaRPr lang="en-US" dirty="0">
              <a:solidFill>
                <a:prstClr val="white"/>
              </a:solidFill>
            </a:endParaRPr>
          </a:p>
        </p:txBody>
      </p:sp>
      <p:pic>
        <p:nvPicPr>
          <p:cNvPr id="17" name="Picture 16" descr="Image result for Addressable RGB LED"/>
          <p:cNvPicPr/>
          <p:nvPr/>
        </p:nvPicPr>
        <p:blipFill>
          <a:blip r:embed="rId8">
            <a:extLst>
              <a:ext uri="{28A0092B-C50C-407E-A947-70E740481C1C}">
                <a14:useLocalDpi xmlns:a14="http://schemas.microsoft.com/office/drawing/2010/main"/>
              </a:ext>
            </a:extLst>
          </a:blip>
          <a:srcRect/>
          <a:stretch>
            <a:fillRect/>
          </a:stretch>
        </p:blipFill>
        <p:spPr bwMode="auto">
          <a:xfrm>
            <a:off x="8904817" y="3137228"/>
            <a:ext cx="1425957" cy="1240577"/>
          </a:xfrm>
          <a:prstGeom prst="rect">
            <a:avLst/>
          </a:prstGeom>
          <a:noFill/>
          <a:extLst/>
        </p:spPr>
      </p:pic>
      <p:graphicFrame>
        <p:nvGraphicFramePr>
          <p:cNvPr id="2" name="Object 1"/>
          <p:cNvGraphicFramePr>
            <a:graphicFrameLocks noChangeAspect="1"/>
          </p:cNvGraphicFramePr>
          <p:nvPr>
            <p:extLst>
              <p:ext uri="{D42A27DB-BD31-4B8C-83A1-F6EECF244321}">
                <p14:modId xmlns:p14="http://schemas.microsoft.com/office/powerpoint/2010/main" val="2758747166"/>
              </p:ext>
            </p:extLst>
          </p:nvPr>
        </p:nvGraphicFramePr>
        <p:xfrm>
          <a:off x="8827693" y="4902328"/>
          <a:ext cx="2711450" cy="1779587"/>
        </p:xfrm>
        <a:graphic>
          <a:graphicData uri="http://schemas.openxmlformats.org/presentationml/2006/ole">
            <mc:AlternateContent xmlns:mc="http://schemas.openxmlformats.org/markup-compatibility/2006">
              <mc:Choice xmlns:v="urn:schemas-microsoft-com:vml" Requires="v">
                <p:oleObj spid="_x0000_s7184" name="Bitmap Image" r:id="rId9" imgW="1996613" imgH="1310754" progId="Paint.Picture">
                  <p:embed/>
                </p:oleObj>
              </mc:Choice>
              <mc:Fallback>
                <p:oleObj name="Bitmap Image" r:id="rId9" imgW="1996613" imgH="1310754" progId="Paint.Picture">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7693" y="4902328"/>
                        <a:ext cx="2711450" cy="177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35137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a:t>
            </a:r>
            <a:r>
              <a:rPr lang="en-US" dirty="0" smtClean="0"/>
              <a:t>Cable and LED Connection Table</a:t>
            </a:r>
            <a:endParaRPr lang="en-US" dirty="0"/>
          </a:p>
        </p:txBody>
      </p:sp>
      <p:sp>
        <p:nvSpPr>
          <p:cNvPr id="11" name="Rectangle 2"/>
          <p:cNvSpPr>
            <a:spLocks noChangeArrowheads="1"/>
          </p:cNvSpPr>
          <p:nvPr/>
        </p:nvSpPr>
        <p:spPr bwMode="auto">
          <a:xfrm>
            <a:off x="607481" y="1136313"/>
            <a:ext cx="1135173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LED Cable</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737707916"/>
              </p:ext>
            </p:extLst>
          </p:nvPr>
        </p:nvGraphicFramePr>
        <p:xfrm>
          <a:off x="2047176" y="1261175"/>
          <a:ext cx="8993716" cy="2436052"/>
        </p:xfrm>
        <a:graphic>
          <a:graphicData uri="http://schemas.openxmlformats.org/drawingml/2006/table">
            <a:tbl>
              <a:tblPr firstRow="1" firstCol="1" bandRow="1"/>
              <a:tblGrid>
                <a:gridCol w="2524823"/>
                <a:gridCol w="3466990"/>
                <a:gridCol w="3001903"/>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5V</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 Marked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cable and connector)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1778150112"/>
              </p:ext>
            </p:extLst>
          </p:nvPr>
        </p:nvGraphicFramePr>
        <p:xfrm>
          <a:off x="2586568" y="3948268"/>
          <a:ext cx="8993716" cy="2839912"/>
        </p:xfrm>
        <a:graphic>
          <a:graphicData uri="http://schemas.openxmlformats.org/drawingml/2006/table">
            <a:tbl>
              <a:tblPr firstRow="1" firstCol="1" bandRow="1"/>
              <a:tblGrid>
                <a:gridCol w="2524824"/>
                <a:gridCol w="2344366"/>
                <a:gridCol w="4124526"/>
              </a:tblGrid>
              <a:tr h="0">
                <a:tc>
                  <a:txBody>
                    <a:bodyPr/>
                    <a:lstStyle/>
                    <a:p>
                      <a:pPr marL="0" marR="0" algn="ctr">
                        <a:lnSpc>
                          <a:spcPct val="107000"/>
                        </a:lnSpc>
                        <a:spcBef>
                          <a:spcPts val="0"/>
                        </a:spcBef>
                        <a:spcAft>
                          <a:spcPts val="1500"/>
                        </a:spcAft>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RGB LED leads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LED Cable Connector</a:t>
                      </a:r>
                      <a:endParaRPr lang="en-US" sz="1600" b="1"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out</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Ground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LONGEST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lead of LED</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Indicated with </a:t>
                      </a: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
                      </a:r>
                      <a:b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b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Black </a:t>
                      </a: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box</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(Black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marked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wire of cable and connector)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V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Data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 wire of LED Cable)</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spTree>
    <p:extLst>
      <p:ext uri="{BB962C8B-B14F-4D97-AF65-F5344CB8AC3E}">
        <p14:creationId xmlns:p14="http://schemas.microsoft.com/office/powerpoint/2010/main" val="3099284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3</a:t>
            </a:fld>
            <a:endParaRPr lang="en-US" dirty="0">
              <a:solidFill>
                <a:prstClr val="white"/>
              </a:solidFill>
            </a:endParaRPr>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0000" t="31517" r="30953" b="39912"/>
          <a:stretch/>
        </p:blipFill>
        <p:spPr>
          <a:xfrm rot="5400000">
            <a:off x="9908485" y="1470614"/>
            <a:ext cx="2588959" cy="1432414"/>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lnSpcReduction="10000"/>
          </a:bodyPr>
          <a:lstStyle/>
          <a:p>
            <a:r>
              <a:rPr lang="en-US" dirty="0" smtClean="0"/>
              <a:t>LED Cable connection to Arduino </a:t>
            </a:r>
            <a:r>
              <a:rPr lang="en-US" dirty="0" smtClean="0"/>
              <a:t>101 through </a:t>
            </a:r>
            <a:r>
              <a:rPr lang="en-US" dirty="0" err="1" smtClean="0"/>
              <a:t>Ardumoto</a:t>
            </a:r>
            <a:r>
              <a:rPr lang="en-US" dirty="0" smtClean="0"/>
              <a:t> Shield</a:t>
            </a:r>
            <a:endParaRPr lang="en-US" dirty="0" smtClean="0"/>
          </a:p>
          <a:p>
            <a:r>
              <a:rPr lang="en-US" dirty="0" smtClean="0"/>
              <a:t>Insert </a:t>
            </a:r>
            <a:r>
              <a:rPr lang="en-US" dirty="0"/>
              <a:t>a </a:t>
            </a:r>
            <a:r>
              <a:rPr lang="en-US" dirty="0" smtClean="0"/>
              <a:t>Male to Male jumper </a:t>
            </a:r>
            <a:r>
              <a:rPr lang="en-US" dirty="0" smtClean="0"/>
              <a:t>wire into the black </a:t>
            </a:r>
            <a:r>
              <a:rPr lang="en-US" dirty="0"/>
              <a:t>hole on the </a:t>
            </a:r>
            <a:r>
              <a:rPr lang="en-US" dirty="0" smtClean="0"/>
              <a:t>LED cable connector, connect the </a:t>
            </a:r>
            <a:r>
              <a:rPr lang="en-US" dirty="0"/>
              <a:t>other end </a:t>
            </a:r>
            <a:r>
              <a:rPr lang="en-US" dirty="0" smtClean="0"/>
              <a:t>to </a:t>
            </a:r>
            <a:r>
              <a:rPr lang="en-US" dirty="0" smtClean="0"/>
              <a:t>the shield’s GND </a:t>
            </a:r>
            <a:r>
              <a:rPr lang="en-US" dirty="0" smtClean="0"/>
              <a:t>pin.</a:t>
            </a:r>
            <a:endParaRPr lang="en-US" dirty="0"/>
          </a:p>
          <a:p>
            <a:r>
              <a:rPr lang="en-US" dirty="0"/>
              <a:t>Insert a </a:t>
            </a:r>
            <a:r>
              <a:rPr lang="en-US" dirty="0" smtClean="0"/>
              <a:t>Male to Male jumper </a:t>
            </a:r>
            <a:r>
              <a:rPr lang="en-US" dirty="0"/>
              <a:t>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shield’s 5V </a:t>
            </a:r>
            <a:r>
              <a:rPr lang="en-US" dirty="0" smtClean="0"/>
              <a:t>pin.</a:t>
            </a:r>
            <a:endParaRPr lang="en-US" dirty="0"/>
          </a:p>
          <a:p>
            <a:r>
              <a:rPr lang="en-US" dirty="0"/>
              <a:t>Insert </a:t>
            </a:r>
            <a:r>
              <a:rPr lang="en-US" dirty="0" smtClean="0"/>
              <a:t>a third </a:t>
            </a:r>
            <a:r>
              <a:rPr lang="en-US" dirty="0" smtClean="0"/>
              <a:t>Male to </a:t>
            </a:r>
            <a:r>
              <a:rPr lang="en-US" dirty="0" smtClean="0"/>
              <a:t>Male </a:t>
            </a:r>
            <a:r>
              <a:rPr lang="en-US" dirty="0" smtClean="0"/>
              <a:t>jumper </a:t>
            </a:r>
            <a:r>
              <a:rPr lang="en-US" dirty="0" smtClean="0"/>
              <a:t>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a:t>
            </a:r>
            <a:r>
              <a:rPr lang="en-US" dirty="0" smtClean="0"/>
              <a:t>shield’s Digital </a:t>
            </a:r>
            <a:r>
              <a:rPr lang="en-US" dirty="0" smtClean="0"/>
              <a:t>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30</a:t>
            </a:fld>
            <a:endParaRPr lang="en-US" dirty="0">
              <a:solidFill>
                <a:prstClr val="white"/>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610" y="3621336"/>
            <a:ext cx="1578562" cy="3142439"/>
          </a:xfrm>
          <a:prstGeom prst="rect">
            <a:avLst/>
          </a:prstGeom>
        </p:spPr>
      </p:pic>
    </p:spTree>
    <p:extLst>
      <p:ext uri="{BB962C8B-B14F-4D97-AF65-F5344CB8AC3E}">
        <p14:creationId xmlns:p14="http://schemas.microsoft.com/office/powerpoint/2010/main" val="1532899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endParaRPr lang="en-GB" b="1" dirty="0" smtClean="0">
              <a:ea typeface="Segoe UI" panose="020B0502040204020203" pitchFamily="34" charset="0"/>
              <a:cs typeface="Segoe UI" panose="020B0502040204020203" pitchFamily="34" charset="0"/>
            </a:endParaRPr>
          </a:p>
          <a:p>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examples </a:t>
            </a:r>
            <a:r>
              <a:rPr lang="en-GB" b="1" dirty="0" smtClean="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testLED</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spTree>
    <p:extLst>
      <p:ext uri="{BB962C8B-B14F-4D97-AF65-F5344CB8AC3E}">
        <p14:creationId xmlns:p14="http://schemas.microsoft.com/office/powerpoint/2010/main" val="2227350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a:t>
            </a:r>
            <a:r>
              <a:rPr lang="en-US" dirty="0" smtClean="0"/>
              <a:t>Cable (O) </a:t>
            </a:r>
            <a:r>
              <a:rPr lang="en-US" dirty="0" smtClean="0"/>
              <a:t>with </a:t>
            </a:r>
            <a:r>
              <a:rPr lang="en-US" dirty="0" smtClean="0"/>
              <a:t>LEDs (M) </a:t>
            </a:r>
            <a:r>
              <a:rPr lang="en-US" dirty="0" smtClean="0"/>
              <a:t>and </a:t>
            </a:r>
            <a:r>
              <a:rPr lang="en-US" dirty="0" smtClean="0"/>
              <a:t>Mounts (N)</a:t>
            </a:r>
            <a:endParaRPr lang="en-US" dirty="0" smtClean="0"/>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866" t="2381" r="10737"/>
          <a:stretch/>
        </p:blipFill>
        <p:spPr>
          <a:xfrm rot="16200000">
            <a:off x="4728871" y="2130120"/>
            <a:ext cx="4657725" cy="3437744"/>
          </a:xfrm>
          <a:prstGeom prst="rect">
            <a:avLst/>
          </a:prstGeom>
        </p:spPr>
      </p:pic>
    </p:spTree>
    <p:extLst>
      <p:ext uri="{BB962C8B-B14F-4D97-AF65-F5344CB8AC3E}">
        <p14:creationId xmlns:p14="http://schemas.microsoft.com/office/powerpoint/2010/main" val="33046333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
        <p:nvSpPr>
          <p:cNvPr id="3" name="Content Placeholder 2"/>
          <p:cNvSpPr>
            <a:spLocks noGrp="1"/>
          </p:cNvSpPr>
          <p:nvPr>
            <p:ph sz="half" idx="1"/>
          </p:nvPr>
        </p:nvSpPr>
        <p:spPr>
          <a:xfrm>
            <a:off x="607484" y="1604433"/>
            <a:ext cx="8430379" cy="4567767"/>
          </a:xfrm>
        </p:spPr>
        <p:txBody>
          <a:bodyPr/>
          <a:lstStyle/>
          <a:p>
            <a:r>
              <a:rPr lang="en-US" dirty="0"/>
              <a:t>Buzzer </a:t>
            </a:r>
          </a:p>
          <a:p>
            <a:r>
              <a:rPr lang="en-US" dirty="0"/>
              <a:t>Every robot should be able to make some sounds. Adding the </a:t>
            </a:r>
            <a:r>
              <a:rPr lang="en-US" dirty="0" smtClean="0"/>
              <a:t>buzzer (P) </a:t>
            </a:r>
            <a:r>
              <a:rPr lang="en-US" dirty="0"/>
              <a:t>will allow you to give your Racer a little personality with its own beeps and bops. </a:t>
            </a:r>
            <a:endParaRPr lang="en-US" dirty="0" smtClean="0"/>
          </a:p>
          <a:p>
            <a:endParaRPr lang="en-US" dirty="0" smtClean="0"/>
          </a:p>
          <a:p>
            <a:r>
              <a:rPr lang="en-US" dirty="0" smtClean="0"/>
              <a:t>Add </a:t>
            </a:r>
            <a:r>
              <a:rPr lang="en-US" dirty="0"/>
              <a:t>the Buzzer</a:t>
            </a:r>
          </a:p>
          <a:p>
            <a:r>
              <a:rPr lang="en-US" dirty="0"/>
              <a:t>Attach two </a:t>
            </a:r>
            <a:r>
              <a:rPr lang="en-US" dirty="0" smtClean="0"/>
              <a:t>Fem</a:t>
            </a:r>
            <a:r>
              <a:rPr lang="en-US" dirty="0" smtClean="0"/>
              <a:t>ale </a:t>
            </a:r>
            <a:r>
              <a:rPr lang="en-US" dirty="0"/>
              <a:t>to Male jumper wires </a:t>
            </a:r>
            <a:r>
              <a:rPr lang="en-US" dirty="0" smtClean="0"/>
              <a:t>(</a:t>
            </a:r>
            <a:r>
              <a:rPr lang="en-US" dirty="0"/>
              <a:t>X</a:t>
            </a:r>
            <a:r>
              <a:rPr lang="en-US" dirty="0" smtClean="0"/>
              <a:t>) </a:t>
            </a:r>
            <a:r>
              <a:rPr lang="en-US" dirty="0"/>
              <a:t>to the Buzzer, one wire will go to the GND </a:t>
            </a:r>
            <a:r>
              <a:rPr lang="en-US" dirty="0" smtClean="0"/>
              <a:t>header, </a:t>
            </a:r>
            <a:r>
              <a:rPr lang="en-US" dirty="0"/>
              <a:t>the other to Digital pin </a:t>
            </a:r>
            <a:r>
              <a:rPr lang="en-US" dirty="0" smtClean="0"/>
              <a:t>5 on </a:t>
            </a:r>
            <a:r>
              <a:rPr lang="en-US" dirty="0"/>
              <a:t>the </a:t>
            </a:r>
            <a:r>
              <a:rPr lang="en-US" dirty="0" err="1"/>
              <a:t>Ardumoto</a:t>
            </a:r>
            <a:r>
              <a:rPr lang="en-US" dirty="0"/>
              <a:t> </a:t>
            </a:r>
            <a:r>
              <a:rPr lang="en-US" dirty="0" smtClean="0"/>
              <a:t>shield (B).</a:t>
            </a:r>
            <a:endParaRPr lang="en-US" dirty="0"/>
          </a:p>
        </p:txBody>
      </p:sp>
      <p:sp>
        <p:nvSpPr>
          <p:cNvPr id="4" name="Content Placeholder 3"/>
          <p:cNvSpPr>
            <a:spLocks noGrp="1"/>
          </p:cNvSpPr>
          <p:nvPr>
            <p:ph sz="half" idx="13"/>
          </p:nvPr>
        </p:nvSpPr>
        <p:spPr>
          <a:xfrm>
            <a:off x="9163135" y="1604433"/>
            <a:ext cx="2743520" cy="4567767"/>
          </a:xfrm>
        </p:spPr>
        <p:txBody>
          <a:bodyPr/>
          <a:lstStyle/>
          <a:p>
            <a:r>
              <a:rPr lang="en-US" dirty="0" smtClean="0"/>
              <a:t>1x Piezo </a:t>
            </a:r>
            <a:r>
              <a:rPr lang="en-US" dirty="0" smtClean="0"/>
              <a:t>Buzzer (P)</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val="0"/>
              </a:ext>
            </a:extLst>
          </a:blip>
          <a:srcRect/>
          <a:stretch>
            <a:fillRect/>
          </a:stretch>
        </p:blipFill>
        <p:spPr bwMode="auto">
          <a:xfrm>
            <a:off x="9163135" y="2020252"/>
            <a:ext cx="688975" cy="760095"/>
          </a:xfrm>
          <a:prstGeom prst="rect">
            <a:avLst/>
          </a:prstGeom>
          <a:noFill/>
          <a:ln>
            <a:noFill/>
          </a:ln>
        </p:spPr>
      </p:pic>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Piezo Buzzer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a:t>
            </a:r>
            <a:r>
              <a:rPr lang="en-US" dirty="0" smtClean="0"/>
              <a:t>PC </a:t>
            </a:r>
            <a:r>
              <a:rPr lang="en-US" dirty="0" smtClean="0"/>
              <a:t>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Buzzer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endParaRPr lang="en-GB" b="1" dirty="0" smtClean="0">
              <a:ea typeface="Segoe UI" panose="020B0502040204020203" pitchFamily="34" charset="0"/>
              <a:cs typeface="Segoe UI" panose="020B0502040204020203" pitchFamily="34" charset="0"/>
            </a:endParaRPr>
          </a:p>
          <a:p>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examples -&gt; </a:t>
            </a:r>
            <a:r>
              <a:rPr lang="en-GB" b="1" dirty="0" err="1" smtClean="0">
                <a:ea typeface="Segoe UI" panose="020B0502040204020203" pitchFamily="34" charset="0"/>
                <a:cs typeface="Segoe UI" panose="020B0502040204020203" pitchFamily="34" charset="0"/>
              </a:rPr>
              <a:t>test</a:t>
            </a:r>
            <a:r>
              <a:rPr lang="en-GB" b="1" dirty="0" err="1" smtClean="0">
                <a:ea typeface="Segoe UI" panose="020B0502040204020203" pitchFamily="34" charset="0"/>
                <a:cs typeface="Segoe UI" panose="020B0502040204020203" pitchFamily="34" charset="0"/>
              </a:rPr>
              <a:t>Buzzer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buzzer will run a test pattern</a:t>
            </a:r>
            <a:endParaRPr lang="en-GB" dirty="0" smtClean="0">
              <a:ea typeface="Segoe UI" panose="020B0502040204020203" pitchFamily="34" charset="0"/>
              <a:cs typeface="Segoe UI" panose="020B0502040204020203" pitchFamily="34" charset="0"/>
            </a:endParaRPr>
          </a:p>
          <a:p>
            <a:r>
              <a:rPr lang="en-GB" dirty="0" smtClean="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Can you hear a sound?</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34</a:t>
            </a:fld>
            <a:endParaRPr lang="en-US" dirty="0">
              <a:solidFill>
                <a:prstClr val="white"/>
              </a:solidFill>
            </a:endParaRPr>
          </a:p>
        </p:txBody>
      </p:sp>
    </p:spTree>
    <p:extLst>
      <p:ext uri="{BB962C8B-B14F-4D97-AF65-F5344CB8AC3E}">
        <p14:creationId xmlns:p14="http://schemas.microsoft.com/office/powerpoint/2010/main" val="40311165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err="1"/>
              <a:t>Supernationals</a:t>
            </a:r>
            <a:r>
              <a:rPr lang="en-US" dirty="0" smtClean="0"/>
              <a:t/>
            </a:r>
            <a:br>
              <a:rPr lang="en-US" dirty="0" smtClean="0"/>
            </a:br>
            <a:r>
              <a:rPr lang="en-US" dirty="0"/>
              <a:t>	</a:t>
            </a:r>
            <a:r>
              <a:rPr lang="en-US" dirty="0" smtClean="0"/>
              <a:t>Intermediate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a:t>
            </a:r>
            <a:r>
              <a:rPr lang="en-US" dirty="0" smtClean="0"/>
              <a:t>PC </a:t>
            </a:r>
            <a:r>
              <a:rPr lang="en-US" dirty="0" smtClean="0"/>
              <a:t>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 -&gt;</a:t>
            </a:r>
            <a:br>
              <a:rPr lang="en-GB" b="1" dirty="0" smtClean="0">
                <a:ea typeface="Segoe UI" panose="020B0502040204020203" pitchFamily="34" charset="0"/>
                <a:cs typeface="Segoe UI" panose="020B0502040204020203" pitchFamily="34" charset="0"/>
              </a:rPr>
            </a:br>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a:t>
            </a:r>
            <a:r>
              <a:rPr lang="en-GB" b="1" dirty="0">
                <a:ea typeface="Segoe UI" panose="020B0502040204020203" pitchFamily="34" charset="0"/>
                <a:cs typeface="Segoe UI" panose="020B0502040204020203" pitchFamily="34" charset="0"/>
              </a:rPr>
              <a:t>e</a:t>
            </a:r>
            <a:r>
              <a:rPr lang="en-GB" b="1" dirty="0" smtClean="0">
                <a:ea typeface="Segoe UI" panose="020B0502040204020203" pitchFamily="34" charset="0"/>
                <a:cs typeface="Segoe UI" panose="020B0502040204020203" pitchFamily="34" charset="0"/>
              </a:rPr>
              <a:t>xamples -&gt;</a:t>
            </a:r>
            <a:r>
              <a:rPr lang="en-GB" b="1" dirty="0" err="1" smtClean="0">
                <a:ea typeface="Segoe UI" panose="020B0502040204020203" pitchFamily="34" charset="0"/>
                <a:cs typeface="Segoe UI" panose="020B0502040204020203" pitchFamily="34" charset="0"/>
              </a:rPr>
              <a:t>IntermediateCar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Tree>
    <p:extLst>
      <p:ext uri="{BB962C8B-B14F-4D97-AF65-F5344CB8AC3E}">
        <p14:creationId xmlns:p14="http://schemas.microsoft.com/office/powerpoint/2010/main" val="36741163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a:t>
            </a:r>
            <a:r>
              <a:rPr lang="en-US" dirty="0" smtClean="0"/>
              <a:t>intelligence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a:t>Top Chassis</a:t>
            </a:r>
          </a:p>
          <a:p>
            <a:pPr marL="457189" lvl="2" indent="0">
              <a:buNone/>
            </a:pPr>
            <a:r>
              <a:rPr lang="en-US" dirty="0"/>
              <a:t>		Servo Motor</a:t>
            </a:r>
          </a:p>
          <a:p>
            <a:pPr marL="457189" lvl="2" indent="0">
              <a:buNone/>
            </a:pPr>
            <a:r>
              <a:rPr lang="en-US" dirty="0"/>
              <a:t>		IR Proximity Sensor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37</a:t>
            </a:fld>
            <a:endParaRPr lang="en-US" dirty="0">
              <a:solidFill>
                <a:prstClr val="white"/>
              </a:solidFill>
            </a:endParaRPr>
          </a:p>
        </p:txBody>
      </p:sp>
    </p:spTree>
    <p:extLst>
      <p:ext uri="{BB962C8B-B14F-4D97-AF65-F5344CB8AC3E}">
        <p14:creationId xmlns:p14="http://schemas.microsoft.com/office/powerpoint/2010/main" val="33082583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a:t>
            </a:r>
            <a:r>
              <a:rPr lang="en-US" dirty="0" smtClean="0"/>
              <a:t>Motor (Q) </a:t>
            </a:r>
            <a:r>
              <a:rPr lang="en-US" dirty="0" smtClean="0"/>
              <a:t>into </a:t>
            </a:r>
            <a:r>
              <a:rPr lang="en-US" dirty="0" smtClean="0"/>
              <a:t>Mount (R)</a:t>
            </a:r>
            <a:endParaRPr lang="en-US" dirty="0" smtClean="0"/>
          </a:p>
          <a:p>
            <a:endParaRPr lang="en-US" dirty="0"/>
          </a:p>
          <a:p>
            <a:endParaRPr lang="en-US" dirty="0" smtClean="0"/>
          </a:p>
          <a:p>
            <a:r>
              <a:rPr lang="en-US" dirty="0" smtClean="0"/>
              <a:t>Install </a:t>
            </a:r>
            <a:r>
              <a:rPr lang="en-US" dirty="0" smtClean="0"/>
              <a:t>Mount </a:t>
            </a:r>
            <a:r>
              <a:rPr lang="en-US" dirty="0" smtClean="0"/>
              <a:t>with Servo Motor into the </a:t>
            </a:r>
            <a:r>
              <a:rPr lang="en-US" dirty="0"/>
              <a:t>C</a:t>
            </a:r>
            <a:r>
              <a:rPr lang="en-US" dirty="0" smtClean="0"/>
              <a:t>hassis Top plate </a:t>
            </a:r>
            <a:r>
              <a:rPr lang="en-US" dirty="0" smtClean="0"/>
              <a:t>rectangle in the front.  Route the servo motor cable to the mainboard.</a:t>
            </a:r>
            <a:endParaRPr lang="en-US" dirty="0"/>
          </a:p>
        </p:txBody>
      </p:sp>
      <p:sp>
        <p:nvSpPr>
          <p:cNvPr id="4" name="Content Placeholder 3"/>
          <p:cNvSpPr>
            <a:spLocks noGrp="1"/>
          </p:cNvSpPr>
          <p:nvPr>
            <p:ph sz="half" idx="13"/>
          </p:nvPr>
        </p:nvSpPr>
        <p:spPr>
          <a:xfrm>
            <a:off x="8205106" y="1604433"/>
            <a:ext cx="3633455" cy="4567767"/>
          </a:xfrm>
        </p:spPr>
        <p:txBody>
          <a:bodyPr/>
          <a:lstStyle/>
          <a:p>
            <a:r>
              <a:rPr lang="en-US" dirty="0" smtClean="0"/>
              <a:t>1x Servo </a:t>
            </a:r>
            <a:r>
              <a:rPr lang="en-US" dirty="0" smtClean="0"/>
              <a:t>Motor (Q)</a:t>
            </a:r>
            <a:endParaRPr lang="en-US" dirty="0" smtClean="0"/>
          </a:p>
          <a:p>
            <a:endParaRPr lang="en-US" sz="1800" dirty="0"/>
          </a:p>
          <a:p>
            <a:endParaRPr lang="en-US" sz="1200" dirty="0" smtClean="0"/>
          </a:p>
          <a:p>
            <a:r>
              <a:rPr lang="en-US" dirty="0" smtClean="0"/>
              <a:t>1x Servo Motor </a:t>
            </a:r>
            <a:r>
              <a:rPr lang="en-US" dirty="0" smtClean="0"/>
              <a:t>Mount (R)</a:t>
            </a:r>
            <a:endParaRPr lang="en-US" dirty="0" smtClean="0"/>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5107" y="1968681"/>
            <a:ext cx="1706336" cy="1125583"/>
          </a:xfrm>
          <a:prstGeom prst="rect">
            <a:avLst/>
          </a:prstGeom>
          <a:noFill/>
          <a:ln>
            <a:noFill/>
          </a:ln>
        </p:spPr>
      </p:pic>
      <p:pic>
        <p:nvPicPr>
          <p:cNvPr id="9" name="Picture 8"/>
          <p:cNvPicPr/>
          <p:nvPr/>
        </p:nvPicPr>
        <p:blipFill>
          <a:blip r:embed="rId3">
            <a:extLst>
              <a:ext uri="{BEBA8EAE-BF5A-486C-A8C5-ECC9F3942E4B}">
                <a14:imgProps xmlns:a14="http://schemas.microsoft.com/office/drawing/2010/main">
                  <a14:imgLayer r:embed="rId4">
                    <a14:imgEffect>
                      <a14:backgroundRemoval t="0" b="95652" l="8125" r="99792">
                        <a14:backgroundMark x1="79688" y1="5243" x2="89896" y2="9463"/>
                        <a14:backgroundMark x1="88229" y1="65729" x2="95104" y2="51535"/>
                        <a14:backgroundMark x1="61250" y1="42583" x2="50938" y2="53069"/>
                      </a14:backgroundRemoval>
                    </a14:imgEffect>
                  </a14:imgLayer>
                </a14:imgProps>
              </a:ext>
            </a:extLst>
          </a:blip>
          <a:stretch>
            <a:fillRect/>
          </a:stretch>
        </p:blipFill>
        <p:spPr>
          <a:xfrm>
            <a:off x="8205105" y="3458512"/>
            <a:ext cx="1977390" cy="1610995"/>
          </a:xfrm>
          <a:prstGeom prst="rect">
            <a:avLst/>
          </a:prstGeom>
        </p:spPr>
      </p:pic>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a:t>
            </a:r>
            <a:r>
              <a:rPr lang="en-US" dirty="0" smtClean="0"/>
              <a:t>Sensor (S) </a:t>
            </a:r>
            <a:r>
              <a:rPr lang="en-US" dirty="0" smtClean="0"/>
              <a:t>into the </a:t>
            </a:r>
            <a:r>
              <a:rPr lang="en-US" dirty="0" smtClean="0"/>
              <a:t>Mount (T)</a:t>
            </a:r>
            <a:endParaRPr lang="en-US" dirty="0" smtClean="0"/>
          </a:p>
          <a:p>
            <a:r>
              <a:rPr lang="en-US" dirty="0" smtClean="0"/>
              <a:t>Attach the Cable to the sensor.  Note the connector is keyed i.e. it only fits one way.</a:t>
            </a:r>
          </a:p>
          <a:p>
            <a:r>
              <a:rPr lang="en-US" dirty="0" smtClean="0"/>
              <a:t>Attach the </a:t>
            </a:r>
            <a:r>
              <a:rPr lang="en-US" dirty="0" smtClean="0"/>
              <a:t>Mount</a:t>
            </a:r>
            <a:r>
              <a:rPr lang="en-US" dirty="0" smtClean="0"/>
              <a:t> </a:t>
            </a:r>
            <a:r>
              <a:rPr lang="en-US" dirty="0" smtClean="0"/>
              <a:t>with sensor and cable to the Servo.</a:t>
            </a:r>
          </a:p>
          <a:p>
            <a:endParaRPr lang="en-US" dirty="0" smtClean="0"/>
          </a:p>
        </p:txBody>
      </p:sp>
      <p:sp>
        <p:nvSpPr>
          <p:cNvPr id="4" name="Content Placeholder 3"/>
          <p:cNvSpPr>
            <a:spLocks noGrp="1"/>
          </p:cNvSpPr>
          <p:nvPr>
            <p:ph sz="half" idx="13"/>
          </p:nvPr>
        </p:nvSpPr>
        <p:spPr>
          <a:xfrm>
            <a:off x="8392885" y="1604433"/>
            <a:ext cx="3698596" cy="4567767"/>
          </a:xfrm>
        </p:spPr>
        <p:txBody>
          <a:bodyPr/>
          <a:lstStyle/>
          <a:p>
            <a:r>
              <a:rPr lang="en-US" dirty="0" smtClean="0"/>
              <a:t>1x IR Proximity </a:t>
            </a:r>
            <a:r>
              <a:rPr lang="en-US" dirty="0" smtClean="0"/>
              <a:t>Sensor (S)</a:t>
            </a:r>
            <a:br>
              <a:rPr lang="en-US" dirty="0" smtClean="0"/>
            </a:br>
            <a:r>
              <a:rPr lang="en-US" dirty="0" smtClean="0"/>
              <a:t>w/JST Cable</a:t>
            </a:r>
            <a:endParaRPr lang="en-US" dirty="0" smtClean="0"/>
          </a:p>
          <a:p>
            <a:endParaRPr lang="en-US" dirty="0"/>
          </a:p>
          <a:p>
            <a:endParaRPr lang="en-US" dirty="0" smtClean="0"/>
          </a:p>
          <a:p>
            <a:endParaRPr lang="en-US" dirty="0" smtClean="0"/>
          </a:p>
          <a:p>
            <a:r>
              <a:rPr lang="en-US" dirty="0" smtClean="0"/>
              <a:t>1x Proximity Sensor Mount (T)</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9" name="Picture 8"/>
          <p:cNvPicPr/>
          <p:nvPr/>
        </p:nvPicPr>
        <p:blipFill>
          <a:blip r:embed="rId2">
            <a:extLst>
              <a:ext uri="{BEBA8EAE-BF5A-486C-A8C5-ECC9F3942E4B}">
                <a14:imgProps xmlns:a14="http://schemas.microsoft.com/office/drawing/2010/main">
                  <a14:imgLayer r:embed="rId3">
                    <a14:imgEffect>
                      <a14:backgroundRemoval t="1482" b="100000" l="11148" r="89399"/>
                    </a14:imgEffect>
                  </a14:imgLayer>
                </a14:imgProps>
              </a:ext>
            </a:extLst>
          </a:blip>
          <a:stretch>
            <a:fillRect/>
          </a:stretch>
        </p:blipFill>
        <p:spPr>
          <a:xfrm>
            <a:off x="8474477" y="5194266"/>
            <a:ext cx="1977390" cy="1603375"/>
          </a:xfrm>
          <a:prstGeom prst="rect">
            <a:avLst/>
          </a:prstGeom>
        </p:spPr>
      </p:pic>
      <p:grpSp>
        <p:nvGrpSpPr>
          <p:cNvPr id="10" name="Group 9"/>
          <p:cNvGrpSpPr/>
          <p:nvPr/>
        </p:nvGrpSpPr>
        <p:grpSpPr>
          <a:xfrm>
            <a:off x="8571755" y="2499508"/>
            <a:ext cx="2497158" cy="1516380"/>
            <a:chOff x="8474478" y="1935304"/>
            <a:chExt cx="2497158" cy="1516380"/>
          </a:xfrm>
        </p:grpSpPr>
        <p:pic>
          <p:nvPicPr>
            <p:cNvPr id="7" name="Picture 6" descr="Product Image"/>
            <p:cNvPicPr/>
            <p:nvPr/>
          </p:nvPicPr>
          <p:blipFill>
            <a:blip r:embed="rId4">
              <a:extLst>
                <a:ext uri="{28A0092B-C50C-407E-A947-70E740481C1C}">
                  <a14:useLocalDpi xmlns:a14="http://schemas.microsoft.com/office/drawing/2010/main" val="0"/>
                </a:ext>
              </a:extLst>
            </a:blip>
            <a:srcRect/>
            <a:stretch>
              <a:fillRect/>
            </a:stretch>
          </p:blipFill>
          <p:spPr bwMode="auto">
            <a:xfrm>
              <a:off x="9134795" y="2770748"/>
              <a:ext cx="1836841" cy="680936"/>
            </a:xfrm>
            <a:prstGeom prst="rect">
              <a:avLst/>
            </a:prstGeom>
            <a:noFill/>
            <a:ln>
              <a:noFill/>
            </a:ln>
          </p:spPr>
        </p:pic>
        <p:pic>
          <p:nvPicPr>
            <p:cNvPr id="6" name="Picture 5" descr="Infrared Proximity Sensor Short Range - Sharp GP2Y0A41SK0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4478" y="1935304"/>
              <a:ext cx="1377315" cy="1377315"/>
            </a:xfrm>
            <a:prstGeom prst="rect">
              <a:avLst/>
            </a:prstGeom>
            <a:noFill/>
            <a:ln>
              <a:noFill/>
            </a:ln>
          </p:spPr>
        </p:pic>
      </p:grpSp>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sz="3200" dirty="0" smtClean="0"/>
              <a:t>Servo </a:t>
            </a:r>
            <a:r>
              <a:rPr lang="en-US" sz="3200" dirty="0" smtClean="0"/>
              <a:t>Motor and IR Proximity </a:t>
            </a:r>
            <a:r>
              <a:rPr lang="en-US" sz="3200" dirty="0" smtClean="0"/>
              <a:t>Sensor</a:t>
            </a:r>
            <a:endParaRPr lang="en-US" sz="3200" dirty="0"/>
          </a:p>
        </p:txBody>
      </p:sp>
      <p:sp>
        <p:nvSpPr>
          <p:cNvPr id="11" name="Rectangle 2"/>
          <p:cNvSpPr>
            <a:spLocks noChangeArrowheads="1"/>
          </p:cNvSpPr>
          <p:nvPr/>
        </p:nvSpPr>
        <p:spPr bwMode="auto">
          <a:xfrm>
            <a:off x="607482" y="1628967"/>
            <a:ext cx="11466032"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Servo Motor</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solidFill>
                  <a:srgbClr val="333333"/>
                </a:solidFill>
                <a:latin typeface="Intel Clear" panose="020B0604020203020204" pitchFamily="34" charset="0"/>
                <a:ea typeface="Intel Clear" panose="020B0604020203020204" pitchFamily="34" charset="0"/>
                <a:cs typeface="Intel Clear" panose="020B0604020203020204" pitchFamily="34" charset="0"/>
              </a:rPr>
              <a:t>IR Proximity Sensor:</a:t>
            </a: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861352659"/>
              </p:ext>
            </p:extLst>
          </p:nvPr>
        </p:nvGraphicFramePr>
        <p:xfrm>
          <a:off x="607482" y="2098589"/>
          <a:ext cx="7943131" cy="1653288"/>
        </p:xfrm>
        <a:graphic>
          <a:graphicData uri="http://schemas.openxmlformats.org/drawingml/2006/table">
            <a:tbl>
              <a:tblPr firstRow="1" firstCol="1" bandRow="1"/>
              <a:tblGrid>
                <a:gridCol w="2651284"/>
                <a:gridCol w="2324911"/>
                <a:gridCol w="2966936"/>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Servo Motor Cable</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6</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Control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112649082"/>
              </p:ext>
            </p:extLst>
          </p:nvPr>
        </p:nvGraphicFramePr>
        <p:xfrm>
          <a:off x="607481" y="4430135"/>
          <a:ext cx="7943132" cy="1653288"/>
        </p:xfrm>
        <a:graphic>
          <a:graphicData uri="http://schemas.openxmlformats.org/drawingml/2006/table">
            <a:tbl>
              <a:tblPr firstRow="1" firstCol="1" bandRow="1"/>
              <a:tblGrid>
                <a:gridCol w="2641557"/>
                <a:gridCol w="2324911"/>
                <a:gridCol w="2976664"/>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JST Cable</a:t>
                      </a:r>
                      <a:r>
                        <a:rPr lang="en-US" sz="1600" b="1" baseline="0" dirty="0" smtClean="0">
                          <a:effectLst/>
                          <a:latin typeface="Intel Clear" panose="020B0604020203020204" pitchFamily="34" charset="0"/>
                          <a:ea typeface="Intel Clear" panose="020B0604020203020204" pitchFamily="34" charset="0"/>
                          <a:cs typeface="Intel Clear" panose="020B0604020203020204" pitchFamily="34" charset="0"/>
                        </a:rPr>
                        <a:t> from Sensor</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Analog 0</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40</a:t>
            </a:fld>
            <a:endParaRPr lang="en-US" dirty="0">
              <a:solidFill>
                <a:prstClr val="white"/>
              </a:solidFill>
            </a:endParaRPr>
          </a:p>
        </p:txBody>
      </p:sp>
    </p:spTree>
    <p:extLst>
      <p:ext uri="{BB962C8B-B14F-4D97-AF65-F5344CB8AC3E}">
        <p14:creationId xmlns:p14="http://schemas.microsoft.com/office/powerpoint/2010/main" val="32547598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
        <p:nvSpPr>
          <p:cNvPr id="5" name="Title 4"/>
          <p:cNvSpPr>
            <a:spLocks noGrp="1"/>
          </p:cNvSpPr>
          <p:nvPr>
            <p:ph type="title"/>
          </p:nvPr>
        </p:nvSpPr>
        <p:spPr/>
        <p:txBody>
          <a:bodyPr/>
          <a:lstStyle/>
          <a:p>
            <a:r>
              <a:rPr lang="en-US" dirty="0" smtClean="0"/>
              <a:t>Test Servo Motor and IR Proximity Sensor</a:t>
            </a:r>
            <a:endParaRPr lang="en-US" dirty="0"/>
          </a:p>
        </p:txBody>
      </p:sp>
      <p:sp>
        <p:nvSpPr>
          <p:cNvPr id="6" name="Content Placeholder 5"/>
          <p:cNvSpPr>
            <a:spLocks noGrp="1"/>
          </p:cNvSpPr>
          <p:nvPr>
            <p:ph sz="quarter" idx="13"/>
          </p:nvPr>
        </p:nvSpPr>
        <p:spPr/>
        <p:txBody>
          <a:bodyPr>
            <a:normAutofit fontScale="62500" lnSpcReduction="20000"/>
          </a:bodyPr>
          <a:lstStyle/>
          <a:p>
            <a:r>
              <a:rPr lang="en-US" dirty="0"/>
              <a:t>With Arduino 101 connected to the PC and the IDE open.</a:t>
            </a:r>
          </a:p>
          <a:p>
            <a:r>
              <a:rPr lang="fr-FR" b="1" dirty="0">
                <a:solidFill>
                  <a:srgbClr val="002060"/>
                </a:solidFill>
                <a:ea typeface="Segoe UI" pitchFamily="34" charset="0"/>
                <a:cs typeface="Segoe UI" pitchFamily="34" charset="0"/>
              </a:rPr>
              <a:t>Start Racer </a:t>
            </a:r>
            <a:r>
              <a:rPr lang="fr-FR" b="1" dirty="0" err="1" smtClean="0">
                <a:solidFill>
                  <a:srgbClr val="002060"/>
                </a:solidFill>
                <a:ea typeface="Segoe UI" pitchFamily="34" charset="0"/>
                <a:cs typeface="Segoe UI" pitchFamily="34" charset="0"/>
              </a:rPr>
              <a:t>Servo</a:t>
            </a:r>
            <a:r>
              <a:rPr lang="fr-FR" b="1" dirty="0" smtClean="0">
                <a:solidFill>
                  <a:srgbClr val="002060"/>
                </a:solidFill>
                <a:ea typeface="Segoe UI" pitchFamily="34" charset="0"/>
                <a:cs typeface="Segoe UI" pitchFamily="34" charset="0"/>
              </a:rPr>
              <a:t> and </a:t>
            </a:r>
            <a:r>
              <a:rPr lang="fr-FR" b="1" dirty="0" err="1" smtClean="0">
                <a:solidFill>
                  <a:srgbClr val="002060"/>
                </a:solidFill>
                <a:ea typeface="Segoe UI" pitchFamily="34" charset="0"/>
                <a:cs typeface="Segoe UI" pitchFamily="34" charset="0"/>
              </a:rPr>
              <a:t>Proximity</a:t>
            </a:r>
            <a:r>
              <a:rPr lang="fr-FR" b="1" dirty="0" smtClean="0">
                <a:solidFill>
                  <a:srgbClr val="002060"/>
                </a:solidFill>
                <a:ea typeface="Segoe UI" pitchFamily="34" charset="0"/>
                <a:cs typeface="Segoe UI" pitchFamily="34" charset="0"/>
              </a:rPr>
              <a:t> Test sketches</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Sketchbook -&gt;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endParaRPr lang="en-GB" b="1" dirty="0" smtClean="0">
              <a:ea typeface="Segoe UI" panose="020B0502040204020203" pitchFamily="34" charset="0"/>
              <a:cs typeface="Segoe UI" panose="020B0502040204020203" pitchFamily="34" charset="0"/>
            </a:endParaRPr>
          </a:p>
          <a:p>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examples -&gt; </a:t>
            </a:r>
            <a:r>
              <a:rPr lang="en-GB" b="1" dirty="0" err="1" smtClean="0">
                <a:ea typeface="Segoe UI" panose="020B0502040204020203" pitchFamily="34" charset="0"/>
                <a:cs typeface="Segoe UI" panose="020B0502040204020203" pitchFamily="34" charset="0"/>
              </a:rPr>
              <a:t>testServo</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Sketch</a:t>
            </a: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Servo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With the Proximity Sensor installed on the servo motor you will see the sensor sweep left and right.</a:t>
            </a:r>
            <a:endParaRPr lang="en-GB" dirty="0">
              <a:cs typeface="Segoe UI" panose="020B0502040204020203" pitchFamily="34" charset="0"/>
            </a:endParaRPr>
          </a:p>
          <a:p>
            <a:r>
              <a:rPr lang="en-GB" b="1" dirty="0">
                <a:ea typeface="Segoe UI" panose="020B0502040204020203" pitchFamily="34" charset="0"/>
                <a:cs typeface="Segoe UI" panose="020B0502040204020203" pitchFamily="34" charset="0"/>
              </a:rPr>
              <a:t>File-&gt; Sketchbook -&gt;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a:t>
            </a:r>
            <a:r>
              <a:rPr lang="en-GB" b="1" dirty="0" smtClean="0">
                <a:ea typeface="Segoe UI" panose="020B0502040204020203" pitchFamily="34" charset="0"/>
                <a:cs typeface="Segoe UI" panose="020B0502040204020203" pitchFamily="34" charset="0"/>
              </a:rPr>
              <a:t>-&gt;</a:t>
            </a:r>
          </a:p>
          <a:p>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examples </a:t>
            </a:r>
            <a:r>
              <a:rPr lang="en-GB" b="1" dirty="0" smtClean="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testProximity</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Sketch</a:t>
            </a: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IR Proximity Sensor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The Proximity Sensor will report to the IDE Serial Monitor the value (0 to 1023) to an object.</a:t>
            </a:r>
            <a:endParaRPr lang="en-GB" dirty="0">
              <a:cs typeface="Segoe UI" panose="020B0502040204020203" pitchFamily="34" charset="0"/>
            </a:endParaRPr>
          </a:p>
          <a:p>
            <a:endParaRPr lang="en-US" dirty="0"/>
          </a:p>
        </p:txBody>
      </p:sp>
    </p:spTree>
    <p:extLst>
      <p:ext uri="{BB962C8B-B14F-4D97-AF65-F5344CB8AC3E}">
        <p14:creationId xmlns:p14="http://schemas.microsoft.com/office/powerpoint/2010/main" val="6951138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Road Rally</a:t>
            </a:r>
            <a:r>
              <a:rPr lang="en-US" dirty="0" smtClean="0"/>
              <a:t/>
            </a:r>
            <a:br>
              <a:rPr lang="en-US" dirty="0" smtClean="0"/>
            </a:br>
            <a:r>
              <a:rPr lang="en-US" dirty="0"/>
              <a:t>	</a:t>
            </a:r>
            <a:r>
              <a:rPr lang="en-US" dirty="0" smtClean="0"/>
              <a:t>Advance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a:t>
            </a:r>
            <a:r>
              <a:rPr lang="en-US" dirty="0" smtClean="0"/>
              <a:t>PC </a:t>
            </a:r>
            <a:r>
              <a:rPr lang="en-US" dirty="0" smtClean="0"/>
              <a:t>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 -&gt;</a:t>
            </a:r>
            <a:br>
              <a:rPr lang="en-GB" b="1" dirty="0" smtClean="0">
                <a:ea typeface="Segoe UI" panose="020B0502040204020203" pitchFamily="34" charset="0"/>
                <a:cs typeface="Segoe UI" panose="020B0502040204020203" pitchFamily="34" charset="0"/>
              </a:rPr>
            </a:br>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a:t>
            </a:r>
            <a:r>
              <a:rPr lang="en-GB" b="1" dirty="0">
                <a:ea typeface="Segoe UI" panose="020B0502040204020203" pitchFamily="34" charset="0"/>
                <a:cs typeface="Segoe UI" panose="020B0502040204020203" pitchFamily="34" charset="0"/>
              </a:rPr>
              <a:t>e</a:t>
            </a:r>
            <a:r>
              <a:rPr lang="en-GB" b="1" dirty="0" smtClean="0">
                <a:ea typeface="Segoe UI" panose="020B0502040204020203" pitchFamily="34" charset="0"/>
                <a:cs typeface="Segoe UI" panose="020B0502040204020203" pitchFamily="34" charset="0"/>
              </a:rPr>
              <a:t>xamples -&gt;</a:t>
            </a:r>
            <a:r>
              <a:rPr lang="en-GB" b="1" dirty="0" err="1" smtClean="0">
                <a:ea typeface="Segoe UI" panose="020B0502040204020203" pitchFamily="34" charset="0"/>
                <a:cs typeface="Segoe UI" panose="020B0502040204020203" pitchFamily="34" charset="0"/>
              </a:rPr>
              <a:t>Advanced</a:t>
            </a:r>
            <a:r>
              <a:rPr lang="en-GB" b="1" dirty="0" err="1" smtClean="0">
                <a:ea typeface="Segoe UI" panose="020B0502040204020203" pitchFamily="34" charset="0"/>
                <a:cs typeface="Segoe UI" panose="020B0502040204020203" pitchFamily="34" charset="0"/>
              </a:rPr>
              <a:t>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Tree>
    <p:extLst>
      <p:ext uri="{BB962C8B-B14F-4D97-AF65-F5344CB8AC3E}">
        <p14:creationId xmlns:p14="http://schemas.microsoft.com/office/powerpoint/2010/main" val="13311167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and Connected </a:t>
            </a:r>
            <a:r>
              <a:rPr lang="en-US" dirty="0" smtClean="0"/>
              <a:t>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97114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our Racer an Internet of Things device</a:t>
            </a:r>
            <a:endParaRPr lang="en-US" dirty="0"/>
          </a:p>
        </p:txBody>
      </p:sp>
      <p:sp>
        <p:nvSpPr>
          <p:cNvPr id="3" name="Content Placeholder 2"/>
          <p:cNvSpPr>
            <a:spLocks noGrp="1"/>
          </p:cNvSpPr>
          <p:nvPr>
            <p:ph sz="quarter" idx="13"/>
          </p:nvPr>
        </p:nvSpPr>
        <p:spPr>
          <a:xfrm>
            <a:off x="607484" y="1570036"/>
            <a:ext cx="10970683" cy="4862479"/>
          </a:xfrm>
        </p:spPr>
        <p:txBody>
          <a:bodyPr>
            <a:normAutofit/>
          </a:bodyPr>
          <a:lstStyle/>
          <a:p>
            <a:r>
              <a:rPr lang="en-US" dirty="0" smtClean="0"/>
              <a:t>The Arduino 101 has integrated Bluetooth capabilities! </a:t>
            </a:r>
            <a:endParaRPr lang="en-US" dirty="0" smtClean="0"/>
          </a:p>
          <a:p>
            <a:pPr lvl="2"/>
            <a:r>
              <a:rPr lang="en-US" dirty="0" smtClean="0"/>
              <a:t>You will need a device with Bluetooth capabilities as well to connect to the car.  Such as a Smart Phone or PC or Tablet.</a:t>
            </a:r>
            <a:endParaRPr lang="en-US" dirty="0" smtClean="0"/>
          </a:p>
          <a:p>
            <a:r>
              <a:rPr lang="en-US" dirty="0" smtClean="0"/>
              <a:t>How to connect:</a:t>
            </a:r>
          </a:p>
          <a:p>
            <a:r>
              <a:rPr lang="en-US" dirty="0"/>
              <a:t>With Arduino 101 connected to the PC and the IDE open.</a:t>
            </a:r>
          </a:p>
          <a:p>
            <a:r>
              <a:rPr lang="fr-FR" b="1" dirty="0" err="1">
                <a:solidFill>
                  <a:srgbClr val="002060"/>
                </a:solidFill>
                <a:ea typeface="Segoe UI" pitchFamily="34" charset="0"/>
                <a:cs typeface="Segoe UI" pitchFamily="34" charset="0"/>
              </a:rPr>
              <a:t>It’s</a:t>
            </a:r>
            <a:r>
              <a:rPr lang="fr-FR" b="1" dirty="0">
                <a:solidFill>
                  <a:srgbClr val="002060"/>
                </a:solidFill>
                <a:ea typeface="Segoe UI" pitchFamily="34" charset="0"/>
                <a:cs typeface="Segoe UI" pitchFamily="34" charset="0"/>
              </a:rPr>
              <a:t> time to </a:t>
            </a:r>
            <a:r>
              <a:rPr lang="fr-FR" b="1" dirty="0" smtClean="0">
                <a:solidFill>
                  <a:srgbClr val="002060"/>
                </a:solidFill>
                <a:ea typeface="Segoe UI" pitchFamily="34" charset="0"/>
                <a:cs typeface="Segoe UI" pitchFamily="34" charset="0"/>
              </a:rPr>
              <a:t>control </a:t>
            </a:r>
            <a:r>
              <a:rPr lang="fr-FR" b="1" dirty="0" err="1" smtClean="0">
                <a:solidFill>
                  <a:srgbClr val="002060"/>
                </a:solidFill>
                <a:ea typeface="Segoe UI" pitchFamily="34" charset="0"/>
                <a:cs typeface="Segoe UI" pitchFamily="34" charset="0"/>
              </a:rPr>
              <a:t>our</a:t>
            </a:r>
            <a:r>
              <a:rPr lang="fr-FR" b="1" dirty="0" smtClean="0">
                <a:solidFill>
                  <a:srgbClr val="002060"/>
                </a:solidFill>
                <a:ea typeface="Segoe UI" pitchFamily="34" charset="0"/>
                <a:cs typeface="Segoe UI" pitchFamily="34" charset="0"/>
              </a:rPr>
              <a:t> Racer!!!</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Sketchbook -&gt;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a:t>
            </a:r>
            <a:br>
              <a:rPr lang="en-GB" b="1" dirty="0">
                <a:ea typeface="Segoe UI" panose="020B0502040204020203" pitchFamily="34" charset="0"/>
                <a:cs typeface="Segoe UI" panose="020B0502040204020203" pitchFamily="34" charset="0"/>
              </a:rPr>
            </a:br>
            <a:r>
              <a:rPr lang="en-GB" b="1" dirty="0">
                <a:ea typeface="Segoe UI" panose="020B0502040204020203" pitchFamily="34" charset="0"/>
                <a:cs typeface="Segoe UI" panose="020B0502040204020203" pitchFamily="34" charset="0"/>
              </a:rPr>
              <a: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-library -&gt; examples </a:t>
            </a:r>
            <a:r>
              <a:rPr lang="en-GB" b="1" dirty="0" smtClean="0">
                <a:ea typeface="Segoe UI" panose="020B0502040204020203" pitchFamily="34" charset="0"/>
                <a:cs typeface="Segoe UI" panose="020B0502040204020203" pitchFamily="34" charset="0"/>
              </a:rPr>
              <a:t>-&gt;</a:t>
            </a:r>
            <a:r>
              <a:rPr lang="en-GB" b="1" dirty="0" err="1" smtClean="0">
                <a:ea typeface="Segoe UI" panose="020B0502040204020203" pitchFamily="34" charset="0"/>
                <a:cs typeface="Segoe UI" panose="020B0502040204020203" pitchFamily="34" charset="0"/>
              </a:rPr>
              <a:t>ConnectedCar</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Sketch</a:t>
            </a:r>
          </a:p>
          <a:p>
            <a:endParaRPr lang="en-US" dirty="0" smtClean="0"/>
          </a:p>
        </p:txBody>
      </p:sp>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44</a:t>
            </a:fld>
            <a:endParaRPr lang="en-US" dirty="0">
              <a:solidFill>
                <a:prstClr val="white"/>
              </a:solidFill>
            </a:endParaRPr>
          </a:p>
        </p:txBody>
      </p:sp>
      <p:pic>
        <p:nvPicPr>
          <p:cNvPr id="11266" name="Picture 2" descr="https://userscontent2.emaze.com/images/77b359ad-ffd0-4aad-b0bb-339a4d2fad46/29bafeab-fb1d-4c98-96cc-9cbe1a9c8a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29991" y="1015881"/>
            <a:ext cx="2088745" cy="110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068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fontScale="92500" lnSpcReduction="20000"/>
          </a:bodyPr>
          <a:lstStyle/>
          <a:p>
            <a:r>
              <a:rPr lang="en-US" dirty="0" smtClean="0"/>
              <a:t>Arduino 101 Quick Start</a:t>
            </a:r>
          </a:p>
          <a:p>
            <a:r>
              <a:rPr lang="en-US" dirty="0" smtClean="0"/>
              <a:t>Intel Boards Quick Comparison</a:t>
            </a:r>
          </a:p>
          <a:p>
            <a:r>
              <a:rPr lang="en-US" dirty="0" smtClean="0"/>
              <a:t>Amazing Car Experience </a:t>
            </a:r>
          </a:p>
          <a:p>
            <a:r>
              <a:rPr lang="en-US" dirty="0"/>
              <a:t>	</a:t>
            </a:r>
            <a:r>
              <a:rPr lang="en-US" dirty="0" smtClean="0"/>
              <a:t>Parts Placemat</a:t>
            </a:r>
          </a:p>
          <a:p>
            <a:r>
              <a:rPr lang="en-US" dirty="0"/>
              <a:t>	</a:t>
            </a:r>
            <a:r>
              <a:rPr lang="en-US" dirty="0" smtClean="0"/>
              <a:t>Connection Tables</a:t>
            </a:r>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IDE and Curie Boards</a:t>
            </a:r>
            <a:endParaRPr lang="en-US" dirty="0"/>
          </a:p>
        </p:txBody>
      </p:sp>
      <p:sp>
        <p:nvSpPr>
          <p:cNvPr id="3" name="Content Placeholder 2"/>
          <p:cNvSpPr>
            <a:spLocks noGrp="1"/>
          </p:cNvSpPr>
          <p:nvPr>
            <p:ph sz="quarter" idx="13"/>
          </p:nvPr>
        </p:nvSpPr>
        <p:spPr>
          <a:xfrm>
            <a:off x="607485" y="1012372"/>
            <a:ext cx="6642402" cy="5159830"/>
          </a:xfrm>
        </p:spPr>
        <p:txBody>
          <a:bodyPr/>
          <a:lstStyle/>
          <a:p>
            <a:pPr lvl="0"/>
            <a:r>
              <a:rPr lang="en-US" dirty="0" smtClean="0"/>
              <a:t>Download and install IDE</a:t>
            </a:r>
          </a:p>
          <a:p>
            <a:pPr lvl="1"/>
            <a:r>
              <a:rPr lang="en-US" sz="2000" dirty="0" smtClean="0"/>
              <a:t>Go </a:t>
            </a:r>
            <a:r>
              <a:rPr lang="en-US" sz="2000" dirty="0"/>
              <a:t>to </a:t>
            </a:r>
            <a:r>
              <a:rPr lang="en-US" sz="2000" u="sng" dirty="0">
                <a:hlinkClick r:id="rId2"/>
              </a:rPr>
              <a:t>https://www.arduino.cc/en/Main/Software</a:t>
            </a:r>
            <a:r>
              <a:rPr lang="en-US" sz="2000" dirty="0"/>
              <a:t> and download the Arduino IDE for your OS.  (Arduino 1.6.8 is the preferred version)</a:t>
            </a:r>
          </a:p>
          <a:p>
            <a:r>
              <a:rPr lang="en-US" dirty="0" smtClean="0"/>
              <a:t>Install Arduino/</a:t>
            </a:r>
            <a:r>
              <a:rPr lang="en-US" dirty="0" err="1" smtClean="0"/>
              <a:t>Genuino</a:t>
            </a:r>
            <a:r>
              <a:rPr lang="en-US" dirty="0" smtClean="0"/>
              <a:t> 101 Core</a:t>
            </a:r>
          </a:p>
          <a:p>
            <a:pPr marL="643459" lvl="1" indent="-342900">
              <a:buFont typeface="Wingdings" panose="05000000000000000000" pitchFamily="2" charset="2"/>
              <a:buAutoNum type="arabicPeriod"/>
            </a:pPr>
            <a:r>
              <a:rPr lang="en-US" sz="2000" dirty="0">
                <a:cs typeface="Segoe UI" panose="020B0502040204020203" pitchFamily="34" charset="0"/>
              </a:rPr>
              <a:t>Double click on </a:t>
            </a:r>
            <a:r>
              <a:rPr lang="en-US" sz="2000" b="1" dirty="0">
                <a:cs typeface="Segoe UI" panose="020B0502040204020203" pitchFamily="34" charset="0"/>
              </a:rPr>
              <a:t>Arduino.exe</a:t>
            </a:r>
            <a:r>
              <a:rPr lang="en-US" sz="2000" dirty="0">
                <a:cs typeface="Segoe UI" panose="020B0502040204020203" pitchFamily="34" charset="0"/>
              </a:rPr>
              <a:t> shortcut</a:t>
            </a:r>
          </a:p>
          <a:p>
            <a:pPr marL="643459" lvl="1" indent="-342900">
              <a:buAutoNum type="arabicPeriod"/>
            </a:pPr>
            <a:r>
              <a:rPr lang="en-US" sz="2000" dirty="0"/>
              <a:t>In Arduino IDE, launch boards manager: </a:t>
            </a:r>
            <a:r>
              <a:rPr lang="en-US" sz="2000" b="1" dirty="0"/>
              <a:t>Tools -&gt; Board: -&gt; Boards Manager</a:t>
            </a:r>
          </a:p>
          <a:p>
            <a:pPr marL="643459" lvl="1" indent="-342900">
              <a:buAutoNum type="arabicPeriod"/>
            </a:pPr>
            <a:r>
              <a:rPr lang="en-US" sz="2000" dirty="0"/>
              <a:t>Highlight Intel Curie Boards, and click </a:t>
            </a:r>
            <a:r>
              <a:rPr lang="en-US" sz="2000" b="1" dirty="0"/>
              <a:t>Install</a:t>
            </a:r>
          </a:p>
          <a:p>
            <a:pPr marL="643459" lvl="1" indent="-342900">
              <a:buAutoNum type="arabicPeriod"/>
            </a:pPr>
            <a:r>
              <a:rPr lang="en-US" sz="2000" dirty="0"/>
              <a:t>You will be prompted </a:t>
            </a:r>
            <a:r>
              <a:rPr lang="en-US" sz="2000" dirty="0" smtClean="0"/>
              <a:t>multiple times to </a:t>
            </a:r>
            <a:r>
              <a:rPr lang="en-US" sz="2000" dirty="0"/>
              <a:t>accept the </a:t>
            </a:r>
            <a:r>
              <a:rPr lang="en-US" sz="2000" dirty="0" smtClean="0"/>
              <a:t>driver/device software.  </a:t>
            </a:r>
            <a:br>
              <a:rPr lang="en-US" sz="2000" dirty="0" smtClean="0"/>
            </a:br>
            <a:r>
              <a:rPr lang="en-US" sz="2000" dirty="0" smtClean="0"/>
              <a:t>Click </a:t>
            </a:r>
            <a:r>
              <a:rPr lang="en-US" sz="2000" b="1" dirty="0"/>
              <a:t>Install</a:t>
            </a:r>
            <a:r>
              <a:rPr lang="en-US" sz="2000" dirty="0"/>
              <a:t> for each </a:t>
            </a:r>
            <a:r>
              <a:rPr lang="en-US" sz="2000" dirty="0" smtClean="0"/>
              <a:t>prompt.</a:t>
            </a:r>
            <a:endParaRPr lang="en-US" sz="2000" b="1"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363884" y="3453493"/>
            <a:ext cx="3412973" cy="1790884"/>
          </a:xfrm>
          <a:prstGeom prst="rect">
            <a:avLst/>
          </a:prstGeom>
          <a:noFill/>
          <a:ln>
            <a:noFill/>
          </a:ln>
        </p:spPr>
      </p:pic>
      <p:pic>
        <p:nvPicPr>
          <p:cNvPr id="7" name="Picture 6"/>
          <p:cNvPicPr/>
          <p:nvPr/>
        </p:nvPicPr>
        <p:blipFill>
          <a:blip r:embed="rId4"/>
          <a:stretch>
            <a:fillRect/>
          </a:stretch>
        </p:blipFill>
        <p:spPr>
          <a:xfrm>
            <a:off x="7363884" y="5244377"/>
            <a:ext cx="3412973" cy="1432790"/>
          </a:xfrm>
          <a:prstGeom prst="rect">
            <a:avLst/>
          </a:prstGeom>
        </p:spPr>
      </p:pic>
      <p:pic>
        <p:nvPicPr>
          <p:cNvPr id="8" name="Picture 7"/>
          <p:cNvPicPr/>
          <p:nvPr/>
        </p:nvPicPr>
        <p:blipFill rotWithShape="1">
          <a:blip r:embed="rId5" cstate="print">
            <a:extLst>
              <a:ext uri="{28A0092B-C50C-407E-A947-70E740481C1C}">
                <a14:useLocalDpi xmlns:a14="http://schemas.microsoft.com/office/drawing/2010/main" val="0"/>
              </a:ext>
            </a:extLst>
          </a:blip>
          <a:srcRect b="31711"/>
          <a:stretch/>
        </p:blipFill>
        <p:spPr bwMode="auto">
          <a:xfrm>
            <a:off x="7363884" y="411798"/>
            <a:ext cx="2914952" cy="1970726"/>
          </a:xfrm>
          <a:prstGeom prst="rect">
            <a:avLst/>
          </a:prstGeom>
          <a:noFill/>
          <a:ln>
            <a:noFill/>
          </a:ln>
        </p:spPr>
      </p:pic>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3884" y="2475096"/>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46</a:t>
            </a:fld>
            <a:endParaRPr lang="en-US" dirty="0">
              <a:solidFill>
                <a:prstClr val="white"/>
              </a:solidFill>
            </a:endParaRPr>
          </a:p>
        </p:txBody>
      </p:sp>
    </p:spTree>
    <p:extLst>
      <p:ext uri="{BB962C8B-B14F-4D97-AF65-F5344CB8AC3E}">
        <p14:creationId xmlns:p14="http://schemas.microsoft.com/office/powerpoint/2010/main" val="33752375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47</a:t>
            </a:fld>
            <a:endParaRPr lang="en-US" dirty="0">
              <a:solidFill>
                <a:prstClr val="white"/>
              </a:solidFill>
            </a:endParaRPr>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48</a:t>
            </a:fld>
            <a:endParaRPr lang="en-US" dirty="0">
              <a:solidFill>
                <a:prstClr val="white"/>
              </a:solidFill>
            </a:endParaRPr>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Parts Placemat</a:t>
            </a:r>
            <a:endParaRPr lang="en-US" dirty="0"/>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49</a:t>
            </a:fld>
            <a:endParaRPr lang="en-US" dirty="0">
              <a:solidFill>
                <a:prstClr val="white"/>
              </a:solidFill>
            </a:endParaRPr>
          </a:p>
        </p:txBody>
      </p:sp>
      <p:graphicFrame>
        <p:nvGraphicFramePr>
          <p:cNvPr id="5" name="Content Placeholder 4"/>
          <p:cNvGraphicFramePr>
            <a:graphicFrameLocks noGrp="1" noChangeAspect="1"/>
          </p:cNvGraphicFramePr>
          <p:nvPr>
            <p:ph sz="quarter" idx="13"/>
            <p:extLst>
              <p:ext uri="{D42A27DB-BD31-4B8C-83A1-F6EECF244321}">
                <p14:modId xmlns:p14="http://schemas.microsoft.com/office/powerpoint/2010/main" val="2970175131"/>
              </p:ext>
            </p:extLst>
          </p:nvPr>
        </p:nvGraphicFramePr>
        <p:xfrm>
          <a:off x="8058706" y="1463675"/>
          <a:ext cx="1520722" cy="1317432"/>
        </p:xfrm>
        <a:graphic>
          <a:graphicData uri="http://schemas.openxmlformats.org/presentationml/2006/ole">
            <mc:AlternateContent xmlns:mc="http://schemas.openxmlformats.org/markup-compatibility/2006">
              <mc:Choice xmlns:v="urn:schemas-microsoft-com:vml" Requires="v">
                <p:oleObj spid="_x0000_s6200" name="Acrobat Document" showAsIcon="1" r:id="rId3" imgW="914400" imgH="792360" progId="AcroExch.Document.11">
                  <p:link updateAutomatic="1"/>
                </p:oleObj>
              </mc:Choice>
              <mc:Fallback>
                <p:oleObj name="Acrobat Document" showAsIcon="1" r:id="rId3" imgW="914400" imgH="792360" progId="AcroExch.Document.11">
                  <p:link updateAutomatic="1"/>
                  <p:pic>
                    <p:nvPicPr>
                      <p:cNvPr id="0" name=""/>
                      <p:cNvPicPr/>
                      <p:nvPr/>
                    </p:nvPicPr>
                    <p:blipFill>
                      <a:blip r:embed="rId4"/>
                      <a:stretch>
                        <a:fillRect/>
                      </a:stretch>
                    </p:blipFill>
                    <p:spPr>
                      <a:xfrm>
                        <a:off x="8058706" y="1463675"/>
                        <a:ext cx="1520722" cy="1317432"/>
                      </a:xfrm>
                      <a:prstGeom prst="rect">
                        <a:avLst/>
                      </a:prstGeom>
                    </p:spPr>
                  </p:pic>
                </p:oleObj>
              </mc:Fallback>
            </mc:AlternateContent>
          </a:graphicData>
        </a:graphic>
      </p:graphicFrame>
      <p:pic>
        <p:nvPicPr>
          <p:cNvPr id="12" name="Picture 11"/>
          <p:cNvPicPr>
            <a:picLocks noChangeAspect="1"/>
          </p:cNvPicPr>
          <p:nvPr/>
        </p:nvPicPr>
        <p:blipFill>
          <a:blip r:embed="rId5"/>
          <a:stretch>
            <a:fillRect/>
          </a:stretch>
        </p:blipFill>
        <p:spPr>
          <a:xfrm>
            <a:off x="607484" y="1646238"/>
            <a:ext cx="5967451" cy="3657600"/>
          </a:xfrm>
          <a:prstGeom prst="rect">
            <a:avLst/>
          </a:prstGeom>
        </p:spPr>
      </p:pic>
      <p:pic>
        <p:nvPicPr>
          <p:cNvPr id="13" name="Picture 12"/>
          <p:cNvPicPr>
            <a:picLocks noChangeAspect="1"/>
          </p:cNvPicPr>
          <p:nvPr/>
        </p:nvPicPr>
        <p:blipFill>
          <a:blip r:embed="rId6"/>
          <a:stretch>
            <a:fillRect/>
          </a:stretch>
        </p:blipFill>
        <p:spPr>
          <a:xfrm>
            <a:off x="5623744" y="2774916"/>
            <a:ext cx="5956540" cy="3657600"/>
          </a:xfrm>
          <a:prstGeom prst="rect">
            <a:avLst/>
          </a:prstGeom>
        </p:spPr>
      </p:pic>
    </p:spTree>
    <p:extLst>
      <p:ext uri="{BB962C8B-B14F-4D97-AF65-F5344CB8AC3E}">
        <p14:creationId xmlns:p14="http://schemas.microsoft.com/office/powerpoint/2010/main" val="2205362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 101 Board</a:t>
            </a:r>
            <a:endParaRPr lang="en-US" dirty="0"/>
          </a:p>
        </p:txBody>
      </p:sp>
      <p:pic>
        <p:nvPicPr>
          <p:cNvPr id="1026" name="Picture 2" descr="https://www.arduino.cc/en/uploads/Main/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8462" b="19965"/>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5</a:t>
            </a:fld>
            <a:endParaRPr lang="en-US" dirty="0">
              <a:solidFill>
                <a:prstClr val="white"/>
              </a:solidFill>
            </a:endParaRPr>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Motor and Motor Encoder Connection Tables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96715875"/>
              </p:ext>
            </p:extLst>
          </p:nvPr>
        </p:nvGraphicFramePr>
        <p:xfrm>
          <a:off x="607484" y="3699499"/>
          <a:ext cx="5687180" cy="1044321"/>
        </p:xfrm>
        <a:graphic>
          <a:graphicData uri="http://schemas.openxmlformats.org/drawingml/2006/table">
            <a:tbl>
              <a:tblPr firstRow="1" firstCol="1" bandRow="1"/>
              <a:tblGrid>
                <a:gridCol w="2843590"/>
                <a:gridCol w="2843590"/>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Right Motor 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RIGHT MOTOR -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B3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RIGHT MOTOR -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B4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graphicFrame>
        <p:nvGraphicFramePr>
          <p:cNvPr id="8" name="Content Placeholder 3"/>
          <p:cNvGraphicFramePr>
            <a:graphicFrameLocks noGrp="1"/>
          </p:cNvGraphicFramePr>
          <p:nvPr>
            <p:ph sz="quarter" idx="13"/>
            <p:extLst>
              <p:ext uri="{D42A27DB-BD31-4B8C-83A1-F6EECF244321}">
                <p14:modId xmlns:p14="http://schemas.microsoft.com/office/powerpoint/2010/main" val="851902596"/>
              </p:ext>
            </p:extLst>
          </p:nvPr>
        </p:nvGraphicFramePr>
        <p:xfrm>
          <a:off x="607482" y="2044670"/>
          <a:ext cx="5687182" cy="1044321"/>
        </p:xfrm>
        <a:graphic>
          <a:graphicData uri="http://schemas.openxmlformats.org/drawingml/2006/table">
            <a:tbl>
              <a:tblPr firstRow="1" firstCol="1" bandRow="1"/>
              <a:tblGrid>
                <a:gridCol w="2843591"/>
                <a:gridCol w="2843591"/>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Left Motor Jumper 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LEFT MOTOR -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A2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LEFT MOTOR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A1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69726156"/>
              </p:ext>
            </p:extLst>
          </p:nvPr>
        </p:nvGraphicFramePr>
        <p:xfrm>
          <a:off x="6340499" y="2055015"/>
          <a:ext cx="5330570" cy="1392428"/>
        </p:xfrm>
        <a:graphic>
          <a:graphicData uri="http://schemas.openxmlformats.org/drawingml/2006/table">
            <a:tbl>
              <a:tblPr firstRow="1" firstCol="1" bandRow="1"/>
              <a:tblGrid>
                <a:gridCol w="1714534"/>
                <a:gridCol w="1611481"/>
                <a:gridCol w="2004555"/>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Left Wheel Encoder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Digital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OUT (white)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GND (Black)</a:t>
                      </a:r>
                      <a:r>
                        <a:rPr lang="en-US" sz="10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31248363"/>
              </p:ext>
            </p:extLst>
          </p:nvPr>
        </p:nvGraphicFramePr>
        <p:xfrm>
          <a:off x="6340500" y="3699499"/>
          <a:ext cx="5330571" cy="1392428"/>
        </p:xfrm>
        <a:graphic>
          <a:graphicData uri="http://schemas.openxmlformats.org/drawingml/2006/table">
            <a:tbl>
              <a:tblPr firstRow="1" firstCol="1" bandRow="1"/>
              <a:tblGrid>
                <a:gridCol w="1717650"/>
                <a:gridCol w="1608364"/>
                <a:gridCol w="200455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Right Wheel Encoder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OUT (white)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2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 (Black)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1" name="Rectangle 2"/>
          <p:cNvSpPr>
            <a:spLocks noChangeArrowheads="1"/>
          </p:cNvSpPr>
          <p:nvPr/>
        </p:nvSpPr>
        <p:spPr bwMode="auto">
          <a:xfrm>
            <a:off x="607482" y="1789339"/>
            <a:ext cx="1065714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Left Motor and Left Wheel Encoder: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Right Motor and Right Wheel Encoder: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Slide Number Placeholder 11"/>
          <p:cNvSpPr>
            <a:spLocks noGrp="1"/>
          </p:cNvSpPr>
          <p:nvPr>
            <p:ph type="sldNum" sz="quarter" idx="12"/>
          </p:nvPr>
        </p:nvSpPr>
        <p:spPr/>
        <p:txBody>
          <a:bodyPr/>
          <a:lstStyle/>
          <a:p>
            <a:fld id="{EE2556C5-CE8C-6547-B838-EA80C61A4AF7}" type="slidenum">
              <a:rPr lang="en-US" smtClean="0">
                <a:solidFill>
                  <a:prstClr val="white"/>
                </a:solidFill>
              </a:rPr>
              <a:pPr/>
              <a:t>50</a:t>
            </a:fld>
            <a:endParaRPr lang="en-US" dirty="0">
              <a:solidFill>
                <a:prstClr val="white"/>
              </a:solidFill>
            </a:endParaRPr>
          </a:p>
        </p:txBody>
      </p:sp>
    </p:spTree>
    <p:extLst>
      <p:ext uri="{BB962C8B-B14F-4D97-AF65-F5344CB8AC3E}">
        <p14:creationId xmlns:p14="http://schemas.microsoft.com/office/powerpoint/2010/main" val="9259178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LED Cable and LED Connection Table</a:t>
            </a:r>
            <a:endParaRPr lang="en-US" dirty="0"/>
          </a:p>
        </p:txBody>
      </p:sp>
      <p:sp>
        <p:nvSpPr>
          <p:cNvPr id="11" name="Rectangle 2"/>
          <p:cNvSpPr>
            <a:spLocks noChangeArrowheads="1"/>
          </p:cNvSpPr>
          <p:nvPr/>
        </p:nvSpPr>
        <p:spPr bwMode="auto">
          <a:xfrm>
            <a:off x="493183" y="1876210"/>
            <a:ext cx="1146603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811373135"/>
              </p:ext>
            </p:extLst>
          </p:nvPr>
        </p:nvGraphicFramePr>
        <p:xfrm>
          <a:off x="607483" y="2098589"/>
          <a:ext cx="7137397" cy="1783842"/>
        </p:xfrm>
        <a:graphic>
          <a:graphicData uri="http://schemas.openxmlformats.org/drawingml/2006/table">
            <a:tbl>
              <a:tblPr firstRow="1" firstCol="1" bandRow="1"/>
              <a:tblGrid>
                <a:gridCol w="1688042"/>
                <a:gridCol w="3067050"/>
                <a:gridCol w="2382305"/>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LED Cable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LED Cable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(Black Marked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cable and connector)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956025987"/>
              </p:ext>
            </p:extLst>
          </p:nvPr>
        </p:nvGraphicFramePr>
        <p:xfrm>
          <a:off x="607482" y="4259905"/>
          <a:ext cx="7137399" cy="2295017"/>
        </p:xfrm>
        <a:graphic>
          <a:graphicData uri="http://schemas.openxmlformats.org/drawingml/2006/table">
            <a:tbl>
              <a:tblPr firstRow="1" firstCol="1" bandRow="1"/>
              <a:tblGrid>
                <a:gridCol w="1694847"/>
                <a:gridCol w="2443084"/>
                <a:gridCol w="2999468"/>
              </a:tblGrid>
              <a:tr h="0">
                <a:tc>
                  <a:txBody>
                    <a:bodyPr/>
                    <a:lstStyle/>
                    <a:p>
                      <a:pPr marL="0" marR="0" algn="ctr">
                        <a:lnSpc>
                          <a:spcPct val="107000"/>
                        </a:lnSpc>
                        <a:spcBef>
                          <a:spcPts val="0"/>
                        </a:spcBef>
                        <a:spcAft>
                          <a:spcPts val="1500"/>
                        </a:spcAft>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RGB LED leads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LED Cable Connector</a:t>
                      </a:r>
                      <a:endParaRPr lang="en-US" sz="1200" b="1"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LED Cable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2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out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LED Cable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Ground</a:t>
                      </a:r>
                      <a:b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Longest lead of LED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Indicated with Black box</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b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(Black Marked wire of cable and connector)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 in</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(Red wire of LED Cable)</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51</a:t>
            </a:fld>
            <a:endParaRPr lang="en-US" dirty="0">
              <a:solidFill>
                <a:prstClr val="white"/>
              </a:solidFill>
            </a:endParaRPr>
          </a:p>
        </p:txBody>
      </p:sp>
    </p:spTree>
    <p:extLst>
      <p:ext uri="{BB962C8B-B14F-4D97-AF65-F5344CB8AC3E}">
        <p14:creationId xmlns:p14="http://schemas.microsoft.com/office/powerpoint/2010/main" val="19925149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Piezo Buzzer Connection Table</a:t>
            </a:r>
            <a:endParaRPr lang="en-US" dirty="0"/>
          </a:p>
        </p:txBody>
      </p:sp>
      <p:sp>
        <p:nvSpPr>
          <p:cNvPr id="11" name="Rectangle 2"/>
          <p:cNvSpPr>
            <a:spLocks noChangeArrowheads="1"/>
          </p:cNvSpPr>
          <p:nvPr/>
        </p:nvSpPr>
        <p:spPr bwMode="auto">
          <a:xfrm>
            <a:off x="521758" y="1882085"/>
            <a:ext cx="1146603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Piezo Buzzer: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026771171"/>
              </p:ext>
            </p:extLst>
          </p:nvPr>
        </p:nvGraphicFramePr>
        <p:xfrm>
          <a:off x="607483" y="2098589"/>
          <a:ext cx="4052075" cy="1044321"/>
        </p:xfrm>
        <a:graphic>
          <a:graphicData uri="http://schemas.openxmlformats.org/drawingml/2006/table">
            <a:tbl>
              <a:tblPr firstRow="1" firstCol="1" bandRow="1"/>
              <a:tblGrid>
                <a:gridCol w="1653608"/>
                <a:gridCol w="239846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52</a:t>
            </a:fld>
            <a:endParaRPr lang="en-US" dirty="0">
              <a:solidFill>
                <a:prstClr val="white"/>
              </a:solidFill>
            </a:endParaRPr>
          </a:p>
        </p:txBody>
      </p:sp>
    </p:spTree>
    <p:extLst>
      <p:ext uri="{BB962C8B-B14F-4D97-AF65-F5344CB8AC3E}">
        <p14:creationId xmlns:p14="http://schemas.microsoft.com/office/powerpoint/2010/main" val="22183405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sz="3200" dirty="0" smtClean="0"/>
              <a:t>Servo Motor and IR Proximity Sensor Connection Tables</a:t>
            </a:r>
            <a:endParaRPr lang="en-US" sz="3200" dirty="0"/>
          </a:p>
        </p:txBody>
      </p:sp>
      <p:sp>
        <p:nvSpPr>
          <p:cNvPr id="11" name="Rectangle 2"/>
          <p:cNvSpPr>
            <a:spLocks noChangeArrowheads="1"/>
          </p:cNvSpPr>
          <p:nvPr/>
        </p:nvSpPr>
        <p:spPr bwMode="auto">
          <a:xfrm>
            <a:off x="531283" y="1834824"/>
            <a:ext cx="11466032"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smtClean="0">
                <a:solidFill>
                  <a:srgbClr val="333333"/>
                </a:solidFill>
                <a:latin typeface="Helvetica" panose="020B0604020202020204" pitchFamily="34" charset="0"/>
                <a:cs typeface="Times New Roman" panose="02020603050405020304" pitchFamily="18" charset="0"/>
              </a:rPr>
              <a:t>IR Proximity Sensor:</a:t>
            </a: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812862823"/>
              </p:ext>
            </p:extLst>
          </p:nvPr>
        </p:nvGraphicFramePr>
        <p:xfrm>
          <a:off x="607483" y="2098589"/>
          <a:ext cx="6389214" cy="1392428"/>
        </p:xfrm>
        <a:graphic>
          <a:graphicData uri="http://schemas.openxmlformats.org/drawingml/2006/table">
            <a:tbl>
              <a:tblPr firstRow="1" firstCol="1" bandRow="1"/>
              <a:tblGrid>
                <a:gridCol w="1688042"/>
                <a:gridCol w="1704975"/>
                <a:gridCol w="299619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Servo Motor Cable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Control Line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446691724"/>
              </p:ext>
            </p:extLst>
          </p:nvPr>
        </p:nvGraphicFramePr>
        <p:xfrm>
          <a:off x="607482" y="3795994"/>
          <a:ext cx="6389215" cy="1392428"/>
        </p:xfrm>
        <a:graphic>
          <a:graphicData uri="http://schemas.openxmlformats.org/drawingml/2006/table">
            <a:tbl>
              <a:tblPr firstRow="1" firstCol="1" bandRow="1"/>
              <a:tblGrid>
                <a:gridCol w="1688645"/>
                <a:gridCol w="1701102"/>
                <a:gridCol w="2999468"/>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JST Cable</a:t>
                      </a:r>
                      <a:r>
                        <a:rPr lang="en-US" sz="1200" b="1"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from Sensor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Analog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Data Line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53</a:t>
            </a:fld>
            <a:endParaRPr lang="en-US" dirty="0">
              <a:solidFill>
                <a:prstClr val="white"/>
              </a:solidFill>
            </a:endParaRPr>
          </a:p>
        </p:txBody>
      </p:sp>
    </p:spTree>
    <p:extLst>
      <p:ext uri="{BB962C8B-B14F-4D97-AF65-F5344CB8AC3E}">
        <p14:creationId xmlns:p14="http://schemas.microsoft.com/office/powerpoint/2010/main" val="5408515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Arduino Terminology</a:t>
            </a:r>
            <a:endParaRPr lang="en-US" dirty="0"/>
          </a:p>
        </p:txBody>
      </p:sp>
      <p:sp>
        <p:nvSpPr>
          <p:cNvPr id="2" name="Content Placeholder 1"/>
          <p:cNvSpPr>
            <a:spLocks noGrp="1"/>
          </p:cNvSpPr>
          <p:nvPr>
            <p:ph sz="quarter" idx="13"/>
          </p:nvPr>
        </p:nvSpPr>
        <p:spPr/>
        <p:txBody>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4" name="Slide Number Placeholder 3"/>
          <p:cNvSpPr>
            <a:spLocks noGrp="1"/>
          </p:cNvSpPr>
          <p:nvPr>
            <p:ph type="sldNum" sz="quarter" idx="12"/>
          </p:nvPr>
        </p:nvSpPr>
        <p:spPr/>
        <p:txBody>
          <a:bodyPr/>
          <a:lstStyle/>
          <a:p>
            <a:r>
              <a:rPr lang="en-US" smtClean="0"/>
              <a:t>Page </a:t>
            </a:r>
            <a:fld id="{D21BA8AD-7238-4B32-85AB-30D275F60ADD}" type="slidenum">
              <a:rPr lang="en-US" smtClean="0"/>
              <a:pPr/>
              <a:t>6</a:t>
            </a:fld>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1600" u="sng" dirty="0" smtClean="0">
                <a:hlinkClick r:id="rId4"/>
              </a:rPr>
              <a:t>https</a:t>
            </a:r>
            <a:r>
              <a:rPr lang="en-US" sz="1600" u="sng" dirty="0">
                <a:hlinkClick r:id="rId4"/>
              </a:rPr>
              <a:t>://www.arduino.cc/en/Main/Software</a:t>
            </a:r>
            <a:r>
              <a:rPr lang="en-US" sz="1600" dirty="0"/>
              <a:t> </a:t>
            </a:r>
            <a:endParaRPr lang="en-US" sz="1600" dirty="0" smtClean="0"/>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5"/>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p:txBody>
          <a:bodyPr>
            <a:normAutofit fontScale="70000" lnSpcReduction="20000"/>
          </a:bodyPr>
          <a:lstStyle/>
          <a:p>
            <a:r>
              <a:rPr lang="en-US" dirty="0" smtClean="0"/>
              <a:t>Remove from the Tool Box the</a:t>
            </a:r>
          </a:p>
          <a:p>
            <a:pPr lvl="1"/>
            <a:r>
              <a:rPr lang="en-US" dirty="0" smtClean="0"/>
              <a:t>Arduino 101 and the USB cable </a:t>
            </a:r>
          </a:p>
          <a:p>
            <a:pPr marL="0" lvl="1" indent="0">
              <a:buNone/>
            </a:pPr>
            <a:r>
              <a:rPr lang="en-US" sz="2400" dirty="0">
                <a:solidFill>
                  <a:srgbClr val="0071C5"/>
                </a:solidFill>
              </a:rPr>
              <a:t>Connect the USB cable to the </a:t>
            </a:r>
            <a:r>
              <a:rPr lang="en-US" sz="2400" dirty="0" smtClean="0">
                <a:solidFill>
                  <a:srgbClr val="0071C5"/>
                </a:solidFill>
              </a:rPr>
              <a:t>PC and Arduino 101</a:t>
            </a:r>
          </a:p>
          <a:p>
            <a:r>
              <a:rPr lang="fr-FR" dirty="0"/>
              <a:t>Start </a:t>
            </a:r>
            <a:r>
              <a:rPr lang="fr-FR" dirty="0" err="1"/>
              <a:t>Arduino</a:t>
            </a:r>
            <a:r>
              <a:rPr lang="fr-FR" dirty="0"/>
              <a:t> IDE</a:t>
            </a:r>
          </a:p>
          <a:p>
            <a:pPr lvl="1"/>
            <a:r>
              <a:rPr lang="en-GB" sz="2100" dirty="0"/>
              <a:t>Click arduino.exe shortcut on desktop</a:t>
            </a:r>
            <a:r>
              <a:rPr lang="en-GB" dirty="0">
                <a:ea typeface="Segoe UI" panose="020B0502040204020203" pitchFamily="34" charset="0"/>
                <a:cs typeface="Segoe UI" panose="020B0502040204020203" pitchFamily="34" charset="0"/>
              </a:rPr>
              <a:t/>
            </a:r>
            <a:br>
              <a:rPr lang="en-GB" dirty="0">
                <a:ea typeface="Segoe UI" panose="020B0502040204020203" pitchFamily="34" charset="0"/>
                <a:cs typeface="Segoe UI" panose="020B0502040204020203" pitchFamily="34" charset="0"/>
              </a:rPr>
            </a:br>
            <a:endParaRPr lang="en-US" dirty="0">
              <a:ea typeface="Segoe UI" panose="020B0502040204020203" pitchFamily="34" charset="0"/>
              <a:cs typeface="Segoe UI" panose="020B0502040204020203" pitchFamily="34" charset="0"/>
            </a:endParaRPr>
          </a:p>
          <a:p>
            <a:r>
              <a:rPr lang="fr-FR" dirty="0"/>
              <a:t>Set 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8223248" y="3785404"/>
            <a:ext cx="3739245" cy="2921643"/>
          </a:xfrm>
          <a:prstGeom prst="rect">
            <a:avLst/>
          </a:prstGeom>
        </p:spPr>
      </p:pic>
      <p:pic>
        <p:nvPicPr>
          <p:cNvPr id="9" name="Picture 8"/>
          <p:cNvPicPr>
            <a:picLocks noChangeAspect="1"/>
          </p:cNvPicPr>
          <p:nvPr/>
        </p:nvPicPr>
        <p:blipFill>
          <a:blip r:embed="rId6"/>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a:stretch>
            <a:fillRect/>
          </a:stretch>
        </p:blipFill>
        <p:spPr>
          <a:xfrm>
            <a:off x="5949953" y="1570037"/>
            <a:ext cx="5876015" cy="3310943"/>
          </a:xfrm>
          <a:prstGeom prst="rect">
            <a:avLst/>
          </a:prstGeom>
        </p:spPr>
      </p:pic>
      <p:pic>
        <p:nvPicPr>
          <p:cNvPr id="12" name="Picture 11"/>
          <p:cNvPicPr/>
          <p:nvPr/>
        </p:nvPicPr>
        <p:blipFill rotWithShape="1">
          <a:blip r:embed="rId4">
            <a:extLst>
              <a:ext uri="{28A0092B-C50C-407E-A947-70E740481C1C}">
                <a14:useLocalDpi xmlns:a14="http://schemas.microsoft.com/office/drawing/2010/main" val="0"/>
              </a:ext>
            </a:extLst>
          </a:blip>
          <a:srcRect t="61360" b="9208"/>
          <a:stretch/>
        </p:blipFill>
        <p:spPr bwMode="auto">
          <a:xfrm>
            <a:off x="5949953" y="5061857"/>
            <a:ext cx="5591175" cy="1396093"/>
          </a:xfrm>
          <a:prstGeom prst="rect">
            <a:avLst/>
          </a:prstGeom>
          <a:noFill/>
          <a:ln>
            <a:noFill/>
          </a:ln>
        </p:spPr>
      </p:pic>
      <p:pic>
        <p:nvPicPr>
          <p:cNvPr id="13" name="Picture 12"/>
          <p:cNvPicPr/>
          <p:nvPr/>
        </p:nvPicPr>
        <p:blipFill rotWithShape="1">
          <a:blip r:embed="rId4">
            <a:extLst>
              <a:ext uri="{28A0092B-C50C-407E-A947-70E740481C1C}">
                <a14:useLocalDpi xmlns:a14="http://schemas.microsoft.com/office/drawing/2010/main" val="0"/>
              </a:ext>
            </a:extLst>
          </a:blip>
          <a:srcRect r="68204" b="77022"/>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10835</TotalTime>
  <Words>3000</Words>
  <Application>Microsoft Office PowerPoint</Application>
  <PresentationFormat>Widescreen</PresentationFormat>
  <Paragraphs>654</Paragraphs>
  <Slides>54</Slides>
  <Notes>6</Notes>
  <HiddenSlides>0</HiddenSlides>
  <MMClips>0</MMClips>
  <ScaleCrop>false</ScaleCrop>
  <HeadingPairs>
    <vt:vector size="10" baseType="variant">
      <vt:variant>
        <vt:lpstr>Fonts Used</vt:lpstr>
      </vt:variant>
      <vt:variant>
        <vt:i4>11</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54</vt:i4>
      </vt:variant>
    </vt:vector>
  </HeadingPairs>
  <TitlesOfParts>
    <vt:vector size="68" baseType="lpstr">
      <vt:lpstr>Arial</vt:lpstr>
      <vt:lpstr>Calibri</vt:lpstr>
      <vt:lpstr>Helvetica</vt:lpstr>
      <vt:lpstr>Intel Clear</vt:lpstr>
      <vt:lpstr>Intel Clear Light</vt:lpstr>
      <vt:lpstr>Intel Clear Pro</vt:lpstr>
      <vt:lpstr>Lucida Grande</vt:lpstr>
      <vt:lpstr>Neo Sans Intel</vt:lpstr>
      <vt:lpstr>Segoe UI</vt:lpstr>
      <vt:lpstr>Times New Roman</vt:lpstr>
      <vt:lpstr>Wingdings</vt:lpstr>
      <vt:lpstr>Int_PPT Template_ClearPro_16x9_042715</vt:lpstr>
      <vt:lpstr>C:\Users\dmmanzan\Documents\Arduino\NMMakers_FnF_Event\Documents\FnFACE_Placemat.pdf</vt:lpstr>
      <vt:lpstr>Paintbrush Picture</vt:lpstr>
      <vt:lpstr>The Intel new mexico  Family &amp; Friends amazing Car experience </vt:lpstr>
      <vt:lpstr>Welcome</vt:lpstr>
      <vt:lpstr>Today’s Agenda</vt:lpstr>
      <vt:lpstr>Intro to Arduino 101</vt:lpstr>
      <vt:lpstr>Arduino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Encoders</vt:lpstr>
      <vt:lpstr>Motors and Mounts</vt:lpstr>
      <vt:lpstr>Motors and Mounts (cont.)</vt:lpstr>
      <vt:lpstr>Wheels</vt:lpstr>
      <vt:lpstr>Side Struts</vt:lpstr>
      <vt:lpstr>Battery Holder and Batteries</vt:lpstr>
      <vt:lpstr>Mainboard Mounts</vt:lpstr>
      <vt:lpstr>Complete the Chassis</vt:lpstr>
      <vt:lpstr>Complete the Chassis (cont)</vt:lpstr>
      <vt:lpstr>Mainboard</vt:lpstr>
      <vt:lpstr>Shield</vt:lpstr>
      <vt:lpstr>Test Motors</vt:lpstr>
      <vt:lpstr>Test Motors (cont.)</vt:lpstr>
      <vt:lpstr>Maker Racer: Speedway  Basic Racer</vt:lpstr>
      <vt:lpstr>Intermediate module</vt:lpstr>
      <vt:lpstr>Time to add lights and sound to our Racer...the Car</vt:lpstr>
      <vt:lpstr>Addressable RGB LEDs and Cable</vt:lpstr>
      <vt:lpstr>LED Cable and LED Connection Table</vt:lpstr>
      <vt:lpstr>Test LEDs and cable assembly</vt:lpstr>
      <vt:lpstr>Test LEDs and cable assembly (cont.)</vt:lpstr>
      <vt:lpstr>Install LED cable w/LEDs and mounts into chassis</vt:lpstr>
      <vt:lpstr>Piezo Buzzer</vt:lpstr>
      <vt:lpstr>Test Piezo Buzzer</vt:lpstr>
      <vt:lpstr>Maker Racer: Supernationals  Intermediate Racer</vt:lpstr>
      <vt:lpstr>Advanced Module</vt:lpstr>
      <vt:lpstr>Time to add intelligence to our Racer...the Car</vt:lpstr>
      <vt:lpstr>Servo Motor and mount</vt:lpstr>
      <vt:lpstr>IR Proximity Sensor and Mount</vt:lpstr>
      <vt:lpstr>Test Servo Motor and IR Proximity Sensor</vt:lpstr>
      <vt:lpstr>Test Servo Motor and IR Proximity Sensor</vt:lpstr>
      <vt:lpstr>Maker Racer: Road Rally  Advance Racer</vt:lpstr>
      <vt:lpstr>Smart and Connected Module</vt:lpstr>
      <vt:lpstr>Let’s make our Racer an Internet of Things device</vt:lpstr>
      <vt:lpstr>Backup Material</vt:lpstr>
      <vt:lpstr>Arduino IDE and Curie Boards</vt:lpstr>
      <vt:lpstr>Intel’s MicroComputer Comparison</vt:lpstr>
      <vt:lpstr>Arduino/Genuino 101 Specifications</vt:lpstr>
      <vt:lpstr>Intel’s Friends and Family: Amazing Car Experience Parts Placemat</vt:lpstr>
      <vt:lpstr>Intel’s Friends and Family: Amazing Car Experience Motor and Motor Encoder Connection Tables</vt:lpstr>
      <vt:lpstr>Intel’s Friends and Family: Amazing Car Experience LED Cable and LED Connection Table</vt:lpstr>
      <vt:lpstr>Intel’s Friends and Family: Amazing Car Experience Piezo Buzzer Connection Table</vt:lpstr>
      <vt:lpstr>Intel’s Friends and Family: Amazing Car Experience Servo Motor and IR Proximity Sensor Connection Tables</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Intel new mexico  Family &amp; Friends amazing Car experience</dc:title>
  <dc:creator>Manzanares, David M</dc:creator>
  <cp:lastModifiedBy>Manzanares, David M</cp:lastModifiedBy>
  <cp:revision>132</cp:revision>
  <dcterms:created xsi:type="dcterms:W3CDTF">2016-04-05T18:39:33Z</dcterms:created>
  <dcterms:modified xsi:type="dcterms:W3CDTF">2016-04-18T04:21:07Z</dcterms:modified>
</cp:coreProperties>
</file>